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332" r:id="rId3"/>
    <p:sldId id="335" r:id="rId4"/>
    <p:sldId id="334" r:id="rId5"/>
    <p:sldId id="303" r:id="rId6"/>
    <p:sldId id="326" r:id="rId7"/>
    <p:sldId id="322" r:id="rId8"/>
    <p:sldId id="320" r:id="rId9"/>
    <p:sldId id="333" r:id="rId10"/>
    <p:sldId id="311" r:id="rId11"/>
    <p:sldId id="331" r:id="rId12"/>
    <p:sldId id="310" r:id="rId13"/>
    <p:sldId id="324" r:id="rId14"/>
    <p:sldId id="308" r:id="rId15"/>
    <p:sldId id="329" r:id="rId16"/>
    <p:sldId id="314" r:id="rId17"/>
    <p:sldId id="315" r:id="rId18"/>
    <p:sldId id="316" r:id="rId19"/>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B352A"/>
    <a:srgbClr val="EAEAEA"/>
    <a:srgbClr val="D32D27"/>
    <a:srgbClr val="F6F5F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p:scale>
          <a:sx n="76" d="100"/>
          <a:sy n="76" d="100"/>
        </p:scale>
        <p:origin x="-1212" y="2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9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4E7E817-C826-40AD-8929-6B2A829456B4}" type="datetimeFigureOut">
              <a:rPr lang="en-US" smtClean="0"/>
              <a:pPr/>
              <a:t>9/12/2012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9408FAB1-AFF0-44A5-BF24-756069BFEDA3}" type="slidenum">
              <a:rPr lang="en-US" smtClean="0"/>
              <a:pPr/>
              <a:t>‹#›</a:t>
            </a:fld>
            <a:endParaRPr lang="en-US"/>
          </a:p>
        </p:txBody>
      </p:sp>
    </p:spTree>
    <p:extLst>
      <p:ext uri="{BB962C8B-B14F-4D97-AF65-F5344CB8AC3E}">
        <p14:creationId xmlns:p14="http://schemas.microsoft.com/office/powerpoint/2010/main" xmlns="" val="18777717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pPr>
              <a:defRPr/>
            </a:pPr>
            <a:fld id="{D22F483C-05D5-48CF-B212-57C46DA4252D}" type="datetimeFigureOut">
              <a:rPr lang="en-US"/>
              <a:pPr>
                <a:defRPr/>
              </a:pPr>
              <a:t>9/12/2012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pPr>
              <a:defRPr/>
            </a:pPr>
            <a:fld id="{BF161121-66E1-4A2A-A32E-D56DC747DBE4}" type="slidenum">
              <a:rPr lang="en-US"/>
              <a:pPr>
                <a:defRPr/>
              </a:pPr>
              <a:t>‹#›</a:t>
            </a:fld>
            <a:endParaRPr lang="en-US"/>
          </a:p>
        </p:txBody>
      </p:sp>
    </p:spTree>
    <p:extLst>
      <p:ext uri="{BB962C8B-B14F-4D97-AF65-F5344CB8AC3E}">
        <p14:creationId xmlns:p14="http://schemas.microsoft.com/office/powerpoint/2010/main" xmlns="" val="1787110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DA9FA3C-E228-48A1-9D59-7E15EFE8F163}"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CDF5BEE-76C8-4819-A2F6-5ABEDB1485B9}"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CDF5BEE-76C8-4819-A2F6-5ABEDB1485B9}" type="slidenum">
              <a:rPr lang="en-US" smtClean="0"/>
              <a:pPr eaLnBrk="1" hangingPunct="1"/>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CDF5BEE-76C8-4819-A2F6-5ABEDB1485B9}" type="slidenum">
              <a:rPr lang="en-US" smtClean="0"/>
              <a:pPr eaLnBrk="1" hangingPunct="1"/>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CDF5BEE-76C8-4819-A2F6-5ABEDB1485B9}" type="slidenum">
              <a:rPr lang="en-US" smtClean="0"/>
              <a:pPr eaLnBrk="1" hangingPunct="1"/>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CDF5BEE-76C8-4819-A2F6-5ABEDB1485B9}" type="slidenum">
              <a:rPr lang="en-US" smtClean="0"/>
              <a:pPr eaLnBrk="1" hangingPunct="1"/>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CDF5BEE-76C8-4819-A2F6-5ABEDB1485B9}" type="slidenum">
              <a:rPr lang="en-US" smtClean="0"/>
              <a:pPr eaLnBrk="1" hangingPunct="1"/>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DA9FA3C-E228-48A1-9D59-7E15EFE8F163}" type="slidenum">
              <a:rPr lang="en-US" smtClean="0"/>
              <a:pPr eaLnBrk="1" hangingPunct="1"/>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CDF5BEE-76C8-4819-A2F6-5ABEDB1485B9}" type="slidenum">
              <a:rPr lang="en-US" smtClean="0"/>
              <a:pPr eaLnBrk="1" hangingPunct="1"/>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CDF5BEE-76C8-4819-A2F6-5ABEDB1485B9}" type="slidenum">
              <a:rPr lang="en-US" smtClean="0"/>
              <a:pPr eaLnBrk="1" hangingPunct="1"/>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CDF5BEE-76C8-4819-A2F6-5ABEDB1485B9}" type="slidenum">
              <a:rPr lang="en-US" smtClean="0"/>
              <a:pPr eaLnBrk="1" hangingPunct="1"/>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CDF5BEE-76C8-4819-A2F6-5ABEDB1485B9}" type="slidenum">
              <a:rPr lang="en-US" smtClean="0"/>
              <a:pPr eaLnBrk="1" hangingPunct="1"/>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CDF5BEE-76C8-4819-A2F6-5ABEDB1485B9}"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CDF5BEE-76C8-4819-A2F6-5ABEDB1485B9}"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CDF5BEE-76C8-4819-A2F6-5ABEDB1485B9}" type="slidenum">
              <a:rPr lang="en-US" smtClean="0"/>
              <a:pPr eaLnBrk="1" hangingPunct="1"/>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CDF5BEE-76C8-4819-A2F6-5ABEDB1485B9}" type="slidenum">
              <a:rPr lang="en-US" smtClean="0"/>
              <a:pPr eaLnBrk="1" hangingPunct="1"/>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CDF5BEE-76C8-4819-A2F6-5ABEDB1485B9}" type="slidenum">
              <a:rPr lang="en-US" smtClean="0"/>
              <a:pPr eaLnBrk="1" hangingPunct="1"/>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CDF5BEE-76C8-4819-A2F6-5ABEDB1485B9}"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0F809DF-12C8-4DFC-8872-70AB4A71E4B3}" type="datetime1">
              <a:rPr lang="en-US"/>
              <a:pPr>
                <a:defRPr/>
              </a:pPr>
              <a:t>9/12/2012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028ACB-6615-4944-906E-F0510E860212}" type="slidenum">
              <a:rPr lang="en-US"/>
              <a:pPr>
                <a:defRPr/>
              </a:pPr>
              <a:t>‹#›</a:t>
            </a:fld>
            <a:endParaRPr lang="en-US"/>
          </a:p>
        </p:txBody>
      </p:sp>
    </p:spTree>
    <p:extLst>
      <p:ext uri="{BB962C8B-B14F-4D97-AF65-F5344CB8AC3E}">
        <p14:creationId xmlns:p14="http://schemas.microsoft.com/office/powerpoint/2010/main" xmlns="" val="1208541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A0E12B-E68B-4797-9324-B1A252F0FA5C}" type="datetime1">
              <a:rPr lang="en-US"/>
              <a:pPr>
                <a:defRPr/>
              </a:pPr>
              <a:t>9/12/2012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2F2812-0854-4661-B86D-1113402D0010}" type="slidenum">
              <a:rPr lang="en-US"/>
              <a:pPr>
                <a:defRPr/>
              </a:pPr>
              <a:t>‹#›</a:t>
            </a:fld>
            <a:endParaRPr lang="en-US"/>
          </a:p>
        </p:txBody>
      </p:sp>
    </p:spTree>
    <p:extLst>
      <p:ext uri="{BB962C8B-B14F-4D97-AF65-F5344CB8AC3E}">
        <p14:creationId xmlns:p14="http://schemas.microsoft.com/office/powerpoint/2010/main" xmlns="" val="147182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5720E6-7E2A-4D58-9A75-AD4A440977D7}" type="datetime1">
              <a:rPr lang="en-US"/>
              <a:pPr>
                <a:defRPr/>
              </a:pPr>
              <a:t>9/12/2012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432CF4-85F8-4C9C-BDCE-D1313FD89CC7}" type="slidenum">
              <a:rPr lang="en-US"/>
              <a:pPr>
                <a:defRPr/>
              </a:pPr>
              <a:t>‹#›</a:t>
            </a:fld>
            <a:endParaRPr lang="en-US"/>
          </a:p>
        </p:txBody>
      </p:sp>
    </p:spTree>
    <p:extLst>
      <p:ext uri="{BB962C8B-B14F-4D97-AF65-F5344CB8AC3E}">
        <p14:creationId xmlns:p14="http://schemas.microsoft.com/office/powerpoint/2010/main" xmlns="" val="674772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8B8B4C-B2D8-4024-8B25-18D85870BE00}" type="datetime1">
              <a:rPr lang="en-US"/>
              <a:pPr>
                <a:defRPr/>
              </a:pPr>
              <a:t>9/12/2012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C6AF60-0354-4EFD-868A-81F6D6B906CC}" type="slidenum">
              <a:rPr lang="en-US"/>
              <a:pPr>
                <a:defRPr/>
              </a:pPr>
              <a:t>‹#›</a:t>
            </a:fld>
            <a:endParaRPr lang="en-US"/>
          </a:p>
        </p:txBody>
      </p:sp>
    </p:spTree>
    <p:extLst>
      <p:ext uri="{BB962C8B-B14F-4D97-AF65-F5344CB8AC3E}">
        <p14:creationId xmlns:p14="http://schemas.microsoft.com/office/powerpoint/2010/main" xmlns="" val="60038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E7BD53C-C7B2-4C2B-B6EF-5091552DC487}" type="datetime1">
              <a:rPr lang="en-US"/>
              <a:pPr>
                <a:defRPr/>
              </a:pPr>
              <a:t>9/12/2012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35B3B7-8B45-4ED9-B90A-C6B361C5018C}" type="slidenum">
              <a:rPr lang="en-US"/>
              <a:pPr>
                <a:defRPr/>
              </a:pPr>
              <a:t>‹#›</a:t>
            </a:fld>
            <a:endParaRPr lang="en-US"/>
          </a:p>
        </p:txBody>
      </p:sp>
    </p:spTree>
    <p:extLst>
      <p:ext uri="{BB962C8B-B14F-4D97-AF65-F5344CB8AC3E}">
        <p14:creationId xmlns:p14="http://schemas.microsoft.com/office/powerpoint/2010/main" xmlns="" val="2438051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C47FB23-6B4B-491B-81A0-78C450975634}" type="datetime1">
              <a:rPr lang="en-US"/>
              <a:pPr>
                <a:defRPr/>
              </a:pPr>
              <a:t>9/12/2012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549ED4-CF75-4DDB-9EFB-A30E1BFE2424}" type="slidenum">
              <a:rPr lang="en-US"/>
              <a:pPr>
                <a:defRPr/>
              </a:pPr>
              <a:t>‹#›</a:t>
            </a:fld>
            <a:endParaRPr lang="en-US"/>
          </a:p>
        </p:txBody>
      </p:sp>
    </p:spTree>
    <p:extLst>
      <p:ext uri="{BB962C8B-B14F-4D97-AF65-F5344CB8AC3E}">
        <p14:creationId xmlns:p14="http://schemas.microsoft.com/office/powerpoint/2010/main" xmlns="" val="1033981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B064DDF-9AF1-48EB-9E4C-6373C1E880DA}" type="datetime1">
              <a:rPr lang="en-US"/>
              <a:pPr>
                <a:defRPr/>
              </a:pPr>
              <a:t>9/12/2012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F18D96C-3A30-43E2-AC96-C0FBDFAC007E}" type="slidenum">
              <a:rPr lang="en-US"/>
              <a:pPr>
                <a:defRPr/>
              </a:pPr>
              <a:t>‹#›</a:t>
            </a:fld>
            <a:endParaRPr lang="en-US"/>
          </a:p>
        </p:txBody>
      </p:sp>
    </p:spTree>
    <p:extLst>
      <p:ext uri="{BB962C8B-B14F-4D97-AF65-F5344CB8AC3E}">
        <p14:creationId xmlns:p14="http://schemas.microsoft.com/office/powerpoint/2010/main" xmlns="" val="203945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7F76D53-E7B8-4D75-9362-E46CBFEB419B}" type="datetime1">
              <a:rPr lang="en-US"/>
              <a:pPr>
                <a:defRPr/>
              </a:pPr>
              <a:t>9/12/2012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40FBD35-44FC-44C0-AFFC-A9675297B67B}" type="slidenum">
              <a:rPr lang="en-US"/>
              <a:pPr>
                <a:defRPr/>
              </a:pPr>
              <a:t>‹#›</a:t>
            </a:fld>
            <a:endParaRPr lang="en-US"/>
          </a:p>
        </p:txBody>
      </p:sp>
    </p:spTree>
    <p:extLst>
      <p:ext uri="{BB962C8B-B14F-4D97-AF65-F5344CB8AC3E}">
        <p14:creationId xmlns:p14="http://schemas.microsoft.com/office/powerpoint/2010/main" xmlns="" val="1293909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ED4004A-A4A5-4199-8C4E-95A4DD95B5EF}" type="datetime1">
              <a:rPr lang="en-US"/>
              <a:pPr>
                <a:defRPr/>
              </a:pPr>
              <a:t>9/12/2012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486E6AE-4E27-458B-9961-0E4E4D9BFCC7}" type="slidenum">
              <a:rPr lang="en-US"/>
              <a:pPr>
                <a:defRPr/>
              </a:pPr>
              <a:t>‹#›</a:t>
            </a:fld>
            <a:endParaRPr lang="en-US"/>
          </a:p>
        </p:txBody>
      </p:sp>
    </p:spTree>
    <p:extLst>
      <p:ext uri="{BB962C8B-B14F-4D97-AF65-F5344CB8AC3E}">
        <p14:creationId xmlns:p14="http://schemas.microsoft.com/office/powerpoint/2010/main" xmlns="" val="113503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0DE38B-B3A2-4F12-B1A2-EBA9035EA363}" type="datetime1">
              <a:rPr lang="en-US"/>
              <a:pPr>
                <a:defRPr/>
              </a:pPr>
              <a:t>9/12/2012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4B9209-EB7D-45AC-AA93-A4524EAE4034}" type="slidenum">
              <a:rPr lang="en-US"/>
              <a:pPr>
                <a:defRPr/>
              </a:pPr>
              <a:t>‹#›</a:t>
            </a:fld>
            <a:endParaRPr lang="en-US"/>
          </a:p>
        </p:txBody>
      </p:sp>
    </p:spTree>
    <p:extLst>
      <p:ext uri="{BB962C8B-B14F-4D97-AF65-F5344CB8AC3E}">
        <p14:creationId xmlns:p14="http://schemas.microsoft.com/office/powerpoint/2010/main" xmlns="" val="96856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73CC02-9A89-46BF-AF5F-BE2C71DCA22B}" type="datetime1">
              <a:rPr lang="en-US"/>
              <a:pPr>
                <a:defRPr/>
              </a:pPr>
              <a:t>9/12/2012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5223E6-2E5F-4E38-A013-ABFC3A15C389}" type="slidenum">
              <a:rPr lang="en-US"/>
              <a:pPr>
                <a:defRPr/>
              </a:pPr>
              <a:t>‹#›</a:t>
            </a:fld>
            <a:endParaRPr lang="en-US"/>
          </a:p>
        </p:txBody>
      </p:sp>
    </p:spTree>
    <p:extLst>
      <p:ext uri="{BB962C8B-B14F-4D97-AF65-F5344CB8AC3E}">
        <p14:creationId xmlns:p14="http://schemas.microsoft.com/office/powerpoint/2010/main" xmlns="" val="124778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F583369C-E3BF-484A-A9A7-9C8EAD8C9D22}" type="datetime1">
              <a:rPr lang="en-US"/>
              <a:pPr>
                <a:defRPr/>
              </a:pPr>
              <a:t>9/12/2012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72029101-0C79-45AE-88E1-11987C78EB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helpdesk.lastpass.com/password-manager-basics/generating-a-password/changing-the-password-for-a-stored-site-to-a-generated-password/"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helpdesk.lastpass.com/fill-form-basic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s://lastpass.com/index.php?securitychallenge=&amp;fromwebsite=1&amp;lpnorefresh=1" TargetMode="External"/><Relationship Id="rId4" Type="http://schemas.openxmlformats.org/officeDocument/2006/relationships/hyperlink" Target="http://helpdesk.lastpass.com/password-manager-basics/secure-not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helpdesk.lastpass.com/password-manager-basics/adding-a-sit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helpdesk.lastpass.com/password-manager-basics/adding-a-sit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youtube.com/watch?v=tx8tnVX8z7w&amp;feature=player_embedd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enterprise.lastpass.com/getting-started/link-personal-accounts/" TargetMode="External"/><Relationship Id="rId4" Type="http://schemas.openxmlformats.org/officeDocument/2006/relationships/hyperlink" Target="http://helpdesk.lastpass.com/password-manager-basics/adding-a-sit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helpdesk.lastpass.com/login-problem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5F1"/>
        </a:solidFill>
        <a:effectLst/>
      </p:bgPr>
    </p:bg>
    <p:spTree>
      <p:nvGrpSpPr>
        <p:cNvPr id="1" name=""/>
        <p:cNvGrpSpPr/>
        <p:nvPr/>
      </p:nvGrpSpPr>
      <p:grpSpPr>
        <a:xfrm>
          <a:off x="0" y="0"/>
          <a:ext cx="0" cy="0"/>
          <a:chOff x="0" y="0"/>
          <a:chExt cx="0" cy="0"/>
        </a:xfrm>
      </p:grpSpPr>
      <p:sp>
        <p:nvSpPr>
          <p:cNvPr id="4" name="Rectangle 3"/>
          <p:cNvSpPr/>
          <p:nvPr/>
        </p:nvSpPr>
        <p:spPr>
          <a:xfrm>
            <a:off x="0" y="3597275"/>
            <a:ext cx="9144000" cy="3260725"/>
          </a:xfrm>
          <a:prstGeom prst="rect">
            <a:avLst/>
          </a:prstGeom>
          <a:gradFill flip="none" rotWithShape="1">
            <a:gsLst>
              <a:gs pos="0">
                <a:srgbClr val="D32D27">
                  <a:shade val="30000"/>
                  <a:satMod val="115000"/>
                </a:srgbClr>
              </a:gs>
              <a:gs pos="50000">
                <a:srgbClr val="D32D27">
                  <a:shade val="67500"/>
                  <a:satMod val="115000"/>
                </a:srgbClr>
              </a:gs>
              <a:gs pos="100000">
                <a:srgbClr val="D32D27">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600" dirty="0">
              <a:solidFill>
                <a:schemeClr val="bg1"/>
              </a:solidFill>
            </a:endParaRPr>
          </a:p>
          <a:p>
            <a:pPr algn="ctr" fontAlgn="auto">
              <a:spcBef>
                <a:spcPts val="0"/>
              </a:spcBef>
              <a:spcAft>
                <a:spcPts val="0"/>
              </a:spcAft>
              <a:defRPr/>
            </a:pPr>
            <a:endParaRPr lang="en-US" sz="3600" dirty="0">
              <a:solidFill>
                <a:schemeClr val="bg1"/>
              </a:solidFill>
            </a:endParaRPr>
          </a:p>
          <a:p>
            <a:pPr algn="ctr" fontAlgn="auto">
              <a:spcBef>
                <a:spcPts val="0"/>
              </a:spcBef>
              <a:spcAft>
                <a:spcPts val="0"/>
              </a:spcAft>
              <a:defRPr/>
            </a:pPr>
            <a:r>
              <a:rPr lang="en-US" sz="3600" dirty="0" smtClean="0">
                <a:solidFill>
                  <a:schemeClr val="bg1"/>
                </a:solidFill>
              </a:rPr>
              <a:t>Using LastPass</a:t>
            </a:r>
            <a:endParaRPr lang="en-US" sz="3600" dirty="0">
              <a:solidFill>
                <a:schemeClr val="bg1"/>
              </a:solidFill>
            </a:endParaRPr>
          </a:p>
        </p:txBody>
      </p:sp>
      <p:sp>
        <p:nvSpPr>
          <p:cNvPr id="12" name="Rectangle 11"/>
          <p:cNvSpPr/>
          <p:nvPr/>
        </p:nvSpPr>
        <p:spPr>
          <a:xfrm flipV="1">
            <a:off x="0" y="3613150"/>
            <a:ext cx="9144000" cy="7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052" name="Group 16"/>
          <p:cNvGrpSpPr>
            <a:grpSpLocks/>
          </p:cNvGrpSpPr>
          <p:nvPr/>
        </p:nvGrpSpPr>
        <p:grpSpPr bwMode="auto">
          <a:xfrm>
            <a:off x="0" y="0"/>
            <a:ext cx="9144000" cy="92075"/>
            <a:chOff x="0" y="0"/>
            <a:chExt cx="9144000" cy="91440"/>
          </a:xfrm>
        </p:grpSpPr>
        <p:sp>
          <p:nvSpPr>
            <p:cNvPr id="13" name="Rectangle 12"/>
            <p:cNvSpPr/>
            <p:nvPr/>
          </p:nvSpPr>
          <p:spPr>
            <a:xfrm>
              <a:off x="0" y="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flipV="1">
              <a:off x="0" y="74098"/>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053" name="Group 17"/>
          <p:cNvGrpSpPr>
            <a:grpSpLocks/>
          </p:cNvGrpSpPr>
          <p:nvPr/>
        </p:nvGrpSpPr>
        <p:grpSpPr bwMode="auto">
          <a:xfrm>
            <a:off x="0" y="6765925"/>
            <a:ext cx="9144000" cy="92075"/>
            <a:chOff x="0" y="6766560"/>
            <a:chExt cx="9144000" cy="91440"/>
          </a:xfrm>
        </p:grpSpPr>
        <p:sp>
          <p:nvSpPr>
            <p:cNvPr id="15" name="Rectangle 14"/>
            <p:cNvSpPr/>
            <p:nvPr/>
          </p:nvSpPr>
          <p:spPr>
            <a:xfrm>
              <a:off x="0" y="676656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flipV="1">
              <a:off x="0" y="6766560"/>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054" name="TextBox 20"/>
          <p:cNvSpPr txBox="1">
            <a:spLocks noChangeArrowheads="1"/>
          </p:cNvSpPr>
          <p:nvPr/>
        </p:nvSpPr>
        <p:spPr bwMode="auto">
          <a:xfrm>
            <a:off x="7467600" y="128588"/>
            <a:ext cx="16017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D32D27"/>
                </a:solidFill>
                <a:latin typeface="Calibri" pitchFamily="34" charset="0"/>
              </a:rPr>
              <a:t>CONFIDENTIAL</a:t>
            </a:r>
          </a:p>
        </p:txBody>
      </p:sp>
      <p:grpSp>
        <p:nvGrpSpPr>
          <p:cNvPr id="2055" name="Group 1"/>
          <p:cNvGrpSpPr>
            <a:grpSpLocks/>
          </p:cNvGrpSpPr>
          <p:nvPr/>
        </p:nvGrpSpPr>
        <p:grpSpPr bwMode="auto">
          <a:xfrm>
            <a:off x="1806575" y="3886200"/>
            <a:ext cx="5715000" cy="1066800"/>
            <a:chOff x="1806843" y="4404102"/>
            <a:chExt cx="5715000" cy="1066800"/>
          </a:xfrm>
        </p:grpSpPr>
        <p:sp>
          <p:nvSpPr>
            <p:cNvPr id="10" name="Rounded Rectangle 9"/>
            <p:cNvSpPr/>
            <p:nvPr/>
          </p:nvSpPr>
          <p:spPr>
            <a:xfrm>
              <a:off x="1806843" y="4404102"/>
              <a:ext cx="5715000" cy="1066800"/>
            </a:xfrm>
            <a:prstGeom prst="roundRect">
              <a:avLst/>
            </a:prstGeom>
            <a:solidFill>
              <a:srgbClr val="F6F5F1"/>
            </a:solidFill>
            <a:ln>
              <a:noFill/>
            </a:ln>
            <a:effectLst>
              <a:outerShdw blurRad="241300" dist="431800" dir="5400000" sx="90000" sy="-19000" rotWithShape="0">
                <a:prstClr val="black">
                  <a:alpha val="28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60" name="Picture 16"/>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60575" y="4564063"/>
              <a:ext cx="5208588" cy="74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2056" name="Picture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8525" y="601663"/>
            <a:ext cx="76200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6"/>
          <p:cNvGrpSpPr>
            <a:grpSpLocks/>
          </p:cNvGrpSpPr>
          <p:nvPr/>
        </p:nvGrpSpPr>
        <p:grpSpPr bwMode="auto">
          <a:xfrm>
            <a:off x="0" y="0"/>
            <a:ext cx="9144000" cy="92075"/>
            <a:chOff x="0" y="0"/>
            <a:chExt cx="9144000" cy="91440"/>
          </a:xfrm>
        </p:grpSpPr>
        <p:sp>
          <p:nvSpPr>
            <p:cNvPr id="13" name="Rectangle 12"/>
            <p:cNvSpPr/>
            <p:nvPr/>
          </p:nvSpPr>
          <p:spPr>
            <a:xfrm>
              <a:off x="0" y="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flipV="1">
              <a:off x="0" y="74098"/>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75" name="Group 17"/>
          <p:cNvGrpSpPr>
            <a:grpSpLocks/>
          </p:cNvGrpSpPr>
          <p:nvPr/>
        </p:nvGrpSpPr>
        <p:grpSpPr bwMode="auto">
          <a:xfrm>
            <a:off x="0" y="6765925"/>
            <a:ext cx="9144000" cy="92075"/>
            <a:chOff x="0" y="6766560"/>
            <a:chExt cx="9144000" cy="91440"/>
          </a:xfrm>
        </p:grpSpPr>
        <p:sp>
          <p:nvSpPr>
            <p:cNvPr id="15" name="Rectangle 14"/>
            <p:cNvSpPr/>
            <p:nvPr/>
          </p:nvSpPr>
          <p:spPr>
            <a:xfrm>
              <a:off x="0" y="676656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flipV="1">
              <a:off x="0" y="6766560"/>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 name="Rectangle 3"/>
          <p:cNvSpPr/>
          <p:nvPr/>
        </p:nvSpPr>
        <p:spPr>
          <a:xfrm>
            <a:off x="0" y="533400"/>
            <a:ext cx="9144000" cy="76200"/>
          </a:xfrm>
          <a:prstGeom prst="rect">
            <a:avLst/>
          </a:prstGeom>
          <a:gradFill flip="none" rotWithShape="1">
            <a:gsLst>
              <a:gs pos="0">
                <a:srgbClr val="D32D27">
                  <a:shade val="30000"/>
                  <a:satMod val="115000"/>
                </a:srgbClr>
              </a:gs>
              <a:gs pos="50000">
                <a:srgbClr val="D32D27">
                  <a:shade val="67500"/>
                  <a:satMod val="115000"/>
                </a:srgbClr>
              </a:gs>
              <a:gs pos="100000">
                <a:srgbClr val="D32D27">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flipV="1">
            <a:off x="0" y="549275"/>
            <a:ext cx="9144000" cy="9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0" y="107950"/>
            <a:ext cx="9144000" cy="425450"/>
          </a:xfrm>
          <a:prstGeom prst="rect">
            <a:avLst/>
          </a:prstGeom>
          <a:gradFill flip="none" rotWithShape="1">
            <a:gsLst>
              <a:gs pos="31000">
                <a:schemeClr val="bg1"/>
              </a:gs>
              <a:gs pos="80000">
                <a:srgbClr val="D32D27"/>
              </a:gs>
              <a:gs pos="100000">
                <a:srgbClr val="D32D2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9" name="TextBox 20"/>
          <p:cNvSpPr txBox="1">
            <a:spLocks noChangeArrowheads="1"/>
          </p:cNvSpPr>
          <p:nvPr/>
        </p:nvSpPr>
        <p:spPr bwMode="auto">
          <a:xfrm>
            <a:off x="7467600" y="128588"/>
            <a:ext cx="16017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bg1"/>
                </a:solidFill>
                <a:latin typeface="Calibri" pitchFamily="34" charset="0"/>
              </a:rPr>
              <a:t>CONFIDENTIAL</a:t>
            </a:r>
          </a:p>
        </p:txBody>
      </p:sp>
      <p:sp>
        <p:nvSpPr>
          <p:cNvPr id="3080" name="Title 22"/>
          <p:cNvSpPr>
            <a:spLocks noGrp="1"/>
          </p:cNvSpPr>
          <p:nvPr>
            <p:ph type="title"/>
          </p:nvPr>
        </p:nvSpPr>
        <p:spPr>
          <a:xfrm>
            <a:off x="381000" y="1587500"/>
            <a:ext cx="8458200" cy="4356100"/>
          </a:xfrm>
        </p:spPr>
        <p:txBody>
          <a:bodyPr/>
          <a:lstStyle/>
          <a:p>
            <a:pPr eaLnBrk="1" hangingPunct="1">
              <a:defRPr/>
            </a:pPr>
            <a:r>
              <a:rPr lang="en-US" sz="1800" cap="none" dirty="0" smtClean="0">
                <a:ea typeface="ＭＳ Ｐゴシック" pitchFamily="34" charset="-128"/>
              </a:rPr>
              <a:t>Step 1: Browse to the site in question.</a:t>
            </a:r>
            <a:r>
              <a:rPr lang="en-US" sz="1800" cap="none" dirty="0">
                <a:ea typeface="ＭＳ Ｐゴシック" pitchFamily="34" charset="-128"/>
              </a:rPr>
              <a:t> </a:t>
            </a:r>
            <a:r>
              <a:rPr lang="en-US" sz="1800" cap="none" dirty="0" smtClean="0">
                <a:ea typeface="ＭＳ Ｐゴシック" pitchFamily="34" charset="-128"/>
              </a:rPr>
              <a:t>Sign in to your account on the Website. Find and select the ‘update password’ option.</a:t>
            </a:r>
            <a:br>
              <a:rPr lang="en-US" sz="1800" cap="none" dirty="0" smtClean="0">
                <a:ea typeface="ＭＳ Ｐゴシック" pitchFamily="34" charset="-128"/>
              </a:rPr>
            </a:br>
            <a:r>
              <a:rPr lang="en-US" sz="1800" cap="none" dirty="0" smtClean="0">
                <a:ea typeface="ＭＳ Ｐゴシック" pitchFamily="34" charset="-128"/>
              </a:rPr>
              <a:t/>
            </a:r>
            <a:br>
              <a:rPr lang="en-US" sz="1800" cap="none" dirty="0" smtClean="0">
                <a:ea typeface="ＭＳ Ｐゴシック" pitchFamily="34" charset="-128"/>
              </a:rPr>
            </a:br>
            <a:r>
              <a:rPr lang="en-US" sz="1800" cap="none" dirty="0" smtClean="0">
                <a:ea typeface="ＭＳ Ｐゴシック" pitchFamily="34" charset="-128"/>
              </a:rPr>
              <a:t>Step 2: As you are filling out the form and you place your cursor in the password field, note the notification bar at the top of the window. Select ‘Generate password’. The password will automatically be copied into the password fields. </a:t>
            </a:r>
            <a:br>
              <a:rPr lang="en-US" sz="1800" cap="none" dirty="0" smtClean="0">
                <a:ea typeface="ＭＳ Ｐゴシック" pitchFamily="34" charset="-128"/>
              </a:rPr>
            </a:br>
            <a:r>
              <a:rPr lang="en-US" sz="1800" cap="none" dirty="0">
                <a:ea typeface="ＭＳ Ｐゴシック" pitchFamily="34" charset="-128"/>
              </a:rPr>
              <a:t/>
            </a:r>
            <a:br>
              <a:rPr lang="en-US" sz="1800" cap="none" dirty="0">
                <a:ea typeface="ＭＳ Ｐゴシック" pitchFamily="34" charset="-128"/>
              </a:rPr>
            </a:br>
            <a:r>
              <a:rPr lang="en-US" sz="1800" cap="none" dirty="0" smtClean="0">
                <a:ea typeface="ＭＳ Ｐゴシック" pitchFamily="34" charset="-128"/>
              </a:rPr>
              <a:t>Step 3: Save/submit the change. Note the notification bar. Select ‘confirm’.</a:t>
            </a:r>
            <a:br>
              <a:rPr lang="en-US" sz="1800" cap="none" dirty="0" smtClean="0">
                <a:ea typeface="ＭＳ Ｐゴシック" pitchFamily="34" charset="-128"/>
              </a:rPr>
            </a:br>
            <a:r>
              <a:rPr lang="en-US" sz="1800" cap="none" dirty="0">
                <a:ea typeface="ＭＳ Ｐゴシック" pitchFamily="34" charset="-128"/>
              </a:rPr>
              <a:t/>
            </a:r>
            <a:br>
              <a:rPr lang="en-US" sz="1800" cap="none" dirty="0">
                <a:ea typeface="ＭＳ Ｐゴシック" pitchFamily="34" charset="-128"/>
              </a:rPr>
            </a:br>
            <a:r>
              <a:rPr lang="en-US" sz="1800" cap="none" dirty="0" smtClean="0">
                <a:ea typeface="ＭＳ Ｐゴシック" pitchFamily="34" charset="-128"/>
              </a:rPr>
              <a:t>The password has been updated and safely stored in your vault.</a:t>
            </a:r>
            <a:br>
              <a:rPr lang="en-US" sz="1800" cap="none" dirty="0" smtClean="0">
                <a:ea typeface="ＭＳ Ｐゴシック" pitchFamily="34" charset="-128"/>
              </a:rPr>
            </a:br>
            <a:r>
              <a:rPr lang="en-US" sz="1800" cap="none" dirty="0">
                <a:ea typeface="ＭＳ Ｐゴシック" pitchFamily="34" charset="-128"/>
              </a:rPr>
              <a:t/>
            </a:r>
            <a:br>
              <a:rPr lang="en-US" sz="1800" cap="none" dirty="0">
                <a:ea typeface="ＭＳ Ｐゴシック" pitchFamily="34" charset="-128"/>
              </a:rPr>
            </a:br>
            <a:r>
              <a:rPr lang="en-US" sz="1800" b="0" cap="none" dirty="0" smtClean="0">
                <a:ea typeface="ＭＳ Ｐゴシック" pitchFamily="34" charset="-128"/>
              </a:rPr>
              <a:t>User Manual: </a:t>
            </a:r>
            <a:r>
              <a:rPr lang="en-US" sz="1800" b="0" cap="none" dirty="0" smtClean="0">
                <a:latin typeface="Arial" pitchFamily="34" charset="0"/>
                <a:cs typeface="Arial" pitchFamily="34" charset="0"/>
                <a:hlinkClick r:id="rId3"/>
              </a:rPr>
              <a:t>http://helpdesk.lastpass.com/password-manager-basics/generating-a-password/changing-the-password-for-a-stored-site-to-a-generated-password/</a:t>
            </a:r>
            <a:endParaRPr lang="en-US" sz="1800" b="0" cap="none" dirty="0">
              <a:latin typeface="Arial" pitchFamily="34" charset="0"/>
              <a:ea typeface="ＭＳ Ｐゴシック" pitchFamily="34" charset="-128"/>
              <a:cs typeface="Arial" pitchFamily="34" charset="0"/>
            </a:endParaRPr>
          </a:p>
        </p:txBody>
      </p:sp>
      <p:pic>
        <p:nvPicPr>
          <p:cNvPr id="3081" name="Picture 1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675" y="85725"/>
            <a:ext cx="3087688"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1371600" y="990600"/>
            <a:ext cx="6324600" cy="369332"/>
          </a:xfrm>
          <a:prstGeom prst="rect">
            <a:avLst/>
          </a:prstGeom>
        </p:spPr>
        <p:txBody>
          <a:bodyPr wrap="square">
            <a:spAutoFit/>
          </a:bodyPr>
          <a:lstStyle/>
          <a:p>
            <a:pPr algn="ctr"/>
            <a:r>
              <a:rPr lang="en-US" b="1" dirty="0" smtClean="0">
                <a:ea typeface="ＭＳ Ｐゴシック" pitchFamily="34" charset="-128"/>
              </a:rPr>
              <a:t>Updating Existing Login Credentials</a:t>
            </a:r>
            <a:endParaRPr lang="en-US" b="1" dirty="0"/>
          </a:p>
        </p:txBody>
      </p:sp>
    </p:spTree>
    <p:extLst>
      <p:ext uri="{BB962C8B-B14F-4D97-AF65-F5344CB8AC3E}">
        <p14:creationId xmlns:p14="http://schemas.microsoft.com/office/powerpoint/2010/main" xmlns="" val="1795695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0" y="1433512"/>
            <a:ext cx="5772150" cy="2924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3074" name="Group 16"/>
          <p:cNvGrpSpPr>
            <a:grpSpLocks/>
          </p:cNvGrpSpPr>
          <p:nvPr/>
        </p:nvGrpSpPr>
        <p:grpSpPr bwMode="auto">
          <a:xfrm>
            <a:off x="0" y="0"/>
            <a:ext cx="9144000" cy="92075"/>
            <a:chOff x="0" y="0"/>
            <a:chExt cx="9144000" cy="91440"/>
          </a:xfrm>
        </p:grpSpPr>
        <p:sp>
          <p:nvSpPr>
            <p:cNvPr id="13" name="Rectangle 12"/>
            <p:cNvSpPr/>
            <p:nvPr/>
          </p:nvSpPr>
          <p:spPr>
            <a:xfrm>
              <a:off x="0" y="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flipV="1">
              <a:off x="0" y="74098"/>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75" name="Group 17"/>
          <p:cNvGrpSpPr>
            <a:grpSpLocks/>
          </p:cNvGrpSpPr>
          <p:nvPr/>
        </p:nvGrpSpPr>
        <p:grpSpPr bwMode="auto">
          <a:xfrm>
            <a:off x="0" y="6765925"/>
            <a:ext cx="9144000" cy="92075"/>
            <a:chOff x="0" y="6766560"/>
            <a:chExt cx="9144000" cy="91440"/>
          </a:xfrm>
        </p:grpSpPr>
        <p:sp>
          <p:nvSpPr>
            <p:cNvPr id="15" name="Rectangle 14"/>
            <p:cNvSpPr/>
            <p:nvPr/>
          </p:nvSpPr>
          <p:spPr>
            <a:xfrm>
              <a:off x="0" y="676656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flipV="1">
              <a:off x="0" y="6766560"/>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 name="Rectangle 3"/>
          <p:cNvSpPr/>
          <p:nvPr/>
        </p:nvSpPr>
        <p:spPr>
          <a:xfrm>
            <a:off x="0" y="533400"/>
            <a:ext cx="9144000" cy="76200"/>
          </a:xfrm>
          <a:prstGeom prst="rect">
            <a:avLst/>
          </a:prstGeom>
          <a:gradFill flip="none" rotWithShape="1">
            <a:gsLst>
              <a:gs pos="0">
                <a:srgbClr val="D32D27">
                  <a:shade val="30000"/>
                  <a:satMod val="115000"/>
                </a:srgbClr>
              </a:gs>
              <a:gs pos="50000">
                <a:srgbClr val="D32D27">
                  <a:shade val="67500"/>
                  <a:satMod val="115000"/>
                </a:srgbClr>
              </a:gs>
              <a:gs pos="100000">
                <a:srgbClr val="D32D27">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flipV="1">
            <a:off x="0" y="549275"/>
            <a:ext cx="9144000" cy="9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0" y="107950"/>
            <a:ext cx="9144000" cy="425450"/>
          </a:xfrm>
          <a:prstGeom prst="rect">
            <a:avLst/>
          </a:prstGeom>
          <a:gradFill flip="none" rotWithShape="1">
            <a:gsLst>
              <a:gs pos="31000">
                <a:schemeClr val="bg1"/>
              </a:gs>
              <a:gs pos="80000">
                <a:srgbClr val="D32D27"/>
              </a:gs>
              <a:gs pos="100000">
                <a:srgbClr val="D32D2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9" name="TextBox 20"/>
          <p:cNvSpPr txBox="1">
            <a:spLocks noChangeArrowheads="1"/>
          </p:cNvSpPr>
          <p:nvPr/>
        </p:nvSpPr>
        <p:spPr bwMode="auto">
          <a:xfrm>
            <a:off x="7467600" y="128588"/>
            <a:ext cx="16017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bg1"/>
                </a:solidFill>
                <a:latin typeface="Calibri" pitchFamily="34" charset="0"/>
              </a:rPr>
              <a:t>CONFIDENTIAL</a:t>
            </a:r>
          </a:p>
        </p:txBody>
      </p:sp>
      <p:pic>
        <p:nvPicPr>
          <p:cNvPr id="3081" name="Picture 1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675" y="85725"/>
            <a:ext cx="3087688"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1371600" y="849868"/>
            <a:ext cx="6324600" cy="369332"/>
          </a:xfrm>
          <a:prstGeom prst="rect">
            <a:avLst/>
          </a:prstGeom>
        </p:spPr>
        <p:txBody>
          <a:bodyPr wrap="square">
            <a:spAutoFit/>
          </a:bodyPr>
          <a:lstStyle/>
          <a:p>
            <a:pPr algn="ctr"/>
            <a:r>
              <a:rPr lang="en-US" b="1" dirty="0" smtClean="0">
                <a:ea typeface="ＭＳ Ｐゴシック" pitchFamily="34" charset="-128"/>
              </a:rPr>
              <a:t>Updating Passwords Using ‘Generate Password’ Tool</a:t>
            </a:r>
            <a:endParaRPr lang="en-US" b="1" dirty="0"/>
          </a:p>
        </p:txBody>
      </p:sp>
      <p:pic>
        <p:nvPicPr>
          <p:cNvPr id="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15170" y="2514600"/>
            <a:ext cx="3047630" cy="29337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065224" y="3678555"/>
            <a:ext cx="2545376" cy="272224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Oval 6"/>
          <p:cNvSpPr/>
          <p:nvPr/>
        </p:nvSpPr>
        <p:spPr>
          <a:xfrm>
            <a:off x="3962400" y="2895599"/>
            <a:ext cx="1676585" cy="3048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518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6"/>
          <p:cNvGrpSpPr>
            <a:grpSpLocks/>
          </p:cNvGrpSpPr>
          <p:nvPr/>
        </p:nvGrpSpPr>
        <p:grpSpPr bwMode="auto">
          <a:xfrm>
            <a:off x="0" y="0"/>
            <a:ext cx="9144000" cy="92075"/>
            <a:chOff x="0" y="0"/>
            <a:chExt cx="9144000" cy="91440"/>
          </a:xfrm>
        </p:grpSpPr>
        <p:sp>
          <p:nvSpPr>
            <p:cNvPr id="13" name="Rectangle 12"/>
            <p:cNvSpPr/>
            <p:nvPr/>
          </p:nvSpPr>
          <p:spPr>
            <a:xfrm>
              <a:off x="0" y="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flipV="1">
              <a:off x="0" y="74098"/>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75" name="Group 17"/>
          <p:cNvGrpSpPr>
            <a:grpSpLocks/>
          </p:cNvGrpSpPr>
          <p:nvPr/>
        </p:nvGrpSpPr>
        <p:grpSpPr bwMode="auto">
          <a:xfrm>
            <a:off x="0" y="6765925"/>
            <a:ext cx="9144000" cy="92075"/>
            <a:chOff x="0" y="6766560"/>
            <a:chExt cx="9144000" cy="91440"/>
          </a:xfrm>
        </p:grpSpPr>
        <p:sp>
          <p:nvSpPr>
            <p:cNvPr id="15" name="Rectangle 14"/>
            <p:cNvSpPr/>
            <p:nvPr/>
          </p:nvSpPr>
          <p:spPr>
            <a:xfrm>
              <a:off x="0" y="676656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flipV="1">
              <a:off x="0" y="6766560"/>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 name="Rectangle 3"/>
          <p:cNvSpPr/>
          <p:nvPr/>
        </p:nvSpPr>
        <p:spPr>
          <a:xfrm>
            <a:off x="0" y="533400"/>
            <a:ext cx="9144000" cy="76200"/>
          </a:xfrm>
          <a:prstGeom prst="rect">
            <a:avLst/>
          </a:prstGeom>
          <a:gradFill flip="none" rotWithShape="1">
            <a:gsLst>
              <a:gs pos="0">
                <a:srgbClr val="D32D27">
                  <a:shade val="30000"/>
                  <a:satMod val="115000"/>
                </a:srgbClr>
              </a:gs>
              <a:gs pos="50000">
                <a:srgbClr val="D32D27">
                  <a:shade val="67500"/>
                  <a:satMod val="115000"/>
                </a:srgbClr>
              </a:gs>
              <a:gs pos="100000">
                <a:srgbClr val="D32D27">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flipV="1">
            <a:off x="0" y="549275"/>
            <a:ext cx="9144000" cy="9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0" y="107950"/>
            <a:ext cx="9144000" cy="425450"/>
          </a:xfrm>
          <a:prstGeom prst="rect">
            <a:avLst/>
          </a:prstGeom>
          <a:gradFill flip="none" rotWithShape="1">
            <a:gsLst>
              <a:gs pos="31000">
                <a:schemeClr val="bg1"/>
              </a:gs>
              <a:gs pos="80000">
                <a:srgbClr val="D32D27"/>
              </a:gs>
              <a:gs pos="100000">
                <a:srgbClr val="D32D2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9" name="TextBox 20"/>
          <p:cNvSpPr txBox="1">
            <a:spLocks noChangeArrowheads="1"/>
          </p:cNvSpPr>
          <p:nvPr/>
        </p:nvSpPr>
        <p:spPr bwMode="auto">
          <a:xfrm>
            <a:off x="7467600" y="128588"/>
            <a:ext cx="16017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bg1"/>
                </a:solidFill>
                <a:latin typeface="Calibri" pitchFamily="34" charset="0"/>
              </a:rPr>
              <a:t>CONFIDENTIAL</a:t>
            </a:r>
          </a:p>
        </p:txBody>
      </p:sp>
      <p:sp>
        <p:nvSpPr>
          <p:cNvPr id="3080" name="Title 22"/>
          <p:cNvSpPr>
            <a:spLocks noGrp="1"/>
          </p:cNvSpPr>
          <p:nvPr>
            <p:ph type="title"/>
          </p:nvPr>
        </p:nvSpPr>
        <p:spPr>
          <a:xfrm>
            <a:off x="381000" y="1511300"/>
            <a:ext cx="8612188" cy="4356100"/>
          </a:xfrm>
        </p:spPr>
        <p:txBody>
          <a:bodyPr/>
          <a:lstStyle/>
          <a:p>
            <a:pPr eaLnBrk="1" hangingPunct="1">
              <a:lnSpc>
                <a:spcPts val="2700"/>
              </a:lnSpc>
              <a:spcBef>
                <a:spcPts val="1000"/>
              </a:spcBef>
              <a:spcAft>
                <a:spcPts val="1000"/>
              </a:spcAft>
              <a:defRPr/>
            </a:pPr>
            <a:r>
              <a:rPr lang="en-US" sz="1800" cap="none" dirty="0" smtClean="0">
                <a:ea typeface="ＭＳ Ｐゴシック" pitchFamily="34" charset="-128"/>
              </a:rPr>
              <a:t>Step 1: Browse to the new site and find the ‘register’ page.</a:t>
            </a:r>
            <a:br>
              <a:rPr lang="en-US" sz="1800" cap="none" dirty="0" smtClean="0">
                <a:ea typeface="ＭＳ Ｐゴシック" pitchFamily="34" charset="-128"/>
              </a:rPr>
            </a:br>
            <a:r>
              <a:rPr lang="en-US" sz="1800" cap="none" dirty="0" smtClean="0">
                <a:ea typeface="ＭＳ Ｐゴシック" pitchFamily="34" charset="-128"/>
              </a:rPr>
              <a:t>Step 2: Click on the password field and note the notification bar. Select ‘Generate’. </a:t>
            </a:r>
            <a:br>
              <a:rPr lang="en-US" sz="1800" cap="none" dirty="0" smtClean="0">
                <a:ea typeface="ＭＳ Ｐゴシック" pitchFamily="34" charset="-128"/>
              </a:rPr>
            </a:br>
            <a:r>
              <a:rPr lang="en-US" sz="1800" cap="none" dirty="0" smtClean="0">
                <a:ea typeface="ＭＳ Ｐゴシック" pitchFamily="34" charset="-128"/>
              </a:rPr>
              <a:t>Step 3: Complete and submit the registration form. (Do not hit the ‘Save Site’ button at this time or it will save the incorrect URL.)</a:t>
            </a:r>
            <a:br>
              <a:rPr lang="en-US" sz="1800" cap="none" dirty="0" smtClean="0">
                <a:ea typeface="ＭＳ Ｐゴシック" pitchFamily="34" charset="-128"/>
              </a:rPr>
            </a:br>
            <a:r>
              <a:rPr lang="en-US" sz="1800" cap="none" dirty="0" smtClean="0">
                <a:ea typeface="ＭＳ Ｐゴシック" pitchFamily="34" charset="-128"/>
              </a:rPr>
              <a:t>Step 4: Find and select ‘log-off’. </a:t>
            </a:r>
            <a:br>
              <a:rPr lang="en-US" sz="1800" cap="none" dirty="0" smtClean="0">
                <a:ea typeface="ＭＳ Ｐゴシック" pitchFamily="34" charset="-128"/>
              </a:rPr>
            </a:br>
            <a:r>
              <a:rPr lang="en-US" sz="1800" cap="none" dirty="0" smtClean="0">
                <a:ea typeface="ＭＳ Ｐゴシック" pitchFamily="34" charset="-128"/>
              </a:rPr>
              <a:t>Step 5: Find and select ‘log-in’.</a:t>
            </a:r>
            <a:br>
              <a:rPr lang="en-US" sz="1800" cap="none" dirty="0" smtClean="0">
                <a:ea typeface="ＭＳ Ｐゴシック" pitchFamily="34" charset="-128"/>
              </a:rPr>
            </a:br>
            <a:r>
              <a:rPr lang="en-US" sz="1800" cap="none" dirty="0" smtClean="0">
                <a:ea typeface="ＭＳ Ｐゴシック" pitchFamily="34" charset="-128"/>
              </a:rPr>
              <a:t>Step 6: Click on the LastPass icon in your browser. Scroll to the bottom of the menu and select ‘Copy generated password’. Paste into password field.</a:t>
            </a:r>
            <a:r>
              <a:rPr lang="en-US" sz="1800" cap="none" dirty="0">
                <a:ea typeface="ＭＳ Ｐゴシック" pitchFamily="34" charset="-128"/>
              </a:rPr>
              <a:t/>
            </a:r>
            <a:br>
              <a:rPr lang="en-US" sz="1800" cap="none" dirty="0">
                <a:ea typeface="ＭＳ Ｐゴシック" pitchFamily="34" charset="-128"/>
              </a:rPr>
            </a:br>
            <a:r>
              <a:rPr lang="en-US" sz="1800" cap="none" dirty="0" smtClean="0">
                <a:ea typeface="ＭＳ Ｐゴシック" pitchFamily="34" charset="-128"/>
              </a:rPr>
              <a:t>Step 7: Submit the page. Note the notification bar. Select ‘Save Site’.</a:t>
            </a:r>
            <a:endParaRPr lang="en-US" sz="1800" cap="none" dirty="0">
              <a:ea typeface="ＭＳ Ｐゴシック" pitchFamily="34" charset="-128"/>
            </a:endParaRPr>
          </a:p>
        </p:txBody>
      </p:sp>
      <p:pic>
        <p:nvPicPr>
          <p:cNvPr id="3081" name="Picture 1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75" y="85725"/>
            <a:ext cx="3087688"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2506271" y="926068"/>
            <a:ext cx="4275529" cy="369332"/>
          </a:xfrm>
          <a:prstGeom prst="rect">
            <a:avLst/>
          </a:prstGeom>
          <a:noFill/>
        </p:spPr>
        <p:txBody>
          <a:bodyPr wrap="none" rtlCol="0">
            <a:spAutoFit/>
          </a:bodyPr>
          <a:lstStyle/>
          <a:p>
            <a:r>
              <a:rPr lang="en-US" b="1" dirty="0" smtClean="0">
                <a:ea typeface="ＭＳ Ｐゴシック" pitchFamily="34" charset="-128"/>
              </a:rPr>
              <a:t>Creating and Saving New Credentials</a:t>
            </a:r>
            <a:endParaRPr lang="en-US" b="1" dirty="0"/>
          </a:p>
        </p:txBody>
      </p:sp>
      <p:sp>
        <p:nvSpPr>
          <p:cNvPr id="17" name="TextBox 16"/>
          <p:cNvSpPr txBox="1"/>
          <p:nvPr/>
        </p:nvSpPr>
        <p:spPr>
          <a:xfrm>
            <a:off x="1066800" y="4741783"/>
            <a:ext cx="7924800" cy="1354217"/>
          </a:xfrm>
          <a:prstGeom prst="rect">
            <a:avLst/>
          </a:prstGeom>
          <a:noFill/>
        </p:spPr>
        <p:txBody>
          <a:bodyPr wrap="square" rtlCol="0">
            <a:spAutoFit/>
          </a:bodyPr>
          <a:lstStyle/>
          <a:p>
            <a:pPr marL="285750" indent="-285750">
              <a:spcBef>
                <a:spcPts val="300"/>
              </a:spcBef>
              <a:spcAft>
                <a:spcPts val="300"/>
              </a:spcAft>
              <a:buFont typeface="Wingdings" pitchFamily="2" charset="2"/>
              <a:buChar char="q"/>
            </a:pPr>
            <a:r>
              <a:rPr lang="en-US" b="1" dirty="0">
                <a:latin typeface="+mj-lt"/>
                <a:ea typeface="ＭＳ Ｐゴシック" pitchFamily="34" charset="-128"/>
                <a:cs typeface="+mj-cs"/>
              </a:rPr>
              <a:t>If the site has only 1 related login, </a:t>
            </a:r>
            <a:r>
              <a:rPr lang="en-US" b="1" dirty="0" smtClean="0">
                <a:latin typeface="+mj-lt"/>
                <a:ea typeface="ＭＳ Ｐゴシック" pitchFamily="34" charset="-128"/>
                <a:cs typeface="+mj-cs"/>
              </a:rPr>
              <a:t>then </a:t>
            </a:r>
            <a:r>
              <a:rPr lang="en-US" b="1" dirty="0">
                <a:latin typeface="+mj-lt"/>
                <a:ea typeface="ＭＳ Ｐゴシック" pitchFamily="34" charset="-128"/>
                <a:cs typeface="+mj-cs"/>
              </a:rPr>
              <a:t>you might want to </a:t>
            </a:r>
            <a:r>
              <a:rPr lang="en-US" b="1" dirty="0" smtClean="0">
                <a:latin typeface="+mj-lt"/>
                <a:ea typeface="ＭＳ Ｐゴシック" pitchFamily="34" charset="-128"/>
                <a:cs typeface="+mj-cs"/>
              </a:rPr>
              <a:t>select </a:t>
            </a:r>
            <a:r>
              <a:rPr lang="en-US" b="1" dirty="0">
                <a:latin typeface="+mj-lt"/>
                <a:ea typeface="ＭＳ Ｐゴシック" pitchFamily="34" charset="-128"/>
                <a:cs typeface="+mj-cs"/>
              </a:rPr>
              <a:t>‘auto-login’</a:t>
            </a:r>
          </a:p>
          <a:p>
            <a:pPr marL="285750" indent="-285750">
              <a:spcBef>
                <a:spcPts val="300"/>
              </a:spcBef>
              <a:spcAft>
                <a:spcPts val="300"/>
              </a:spcAft>
              <a:buFont typeface="Wingdings" pitchFamily="2" charset="2"/>
              <a:buChar char="q"/>
            </a:pPr>
            <a:r>
              <a:rPr lang="en-US" b="1" dirty="0">
                <a:latin typeface="+mj-lt"/>
                <a:ea typeface="ＭＳ Ｐゴシック" pitchFamily="34" charset="-128"/>
                <a:cs typeface="+mj-cs"/>
              </a:rPr>
              <a:t>If the </a:t>
            </a:r>
            <a:r>
              <a:rPr lang="en-US" b="1" dirty="0" smtClean="0">
                <a:latin typeface="+mj-lt"/>
                <a:ea typeface="ＭＳ Ｐゴシック" pitchFamily="34" charset="-128"/>
                <a:cs typeface="+mj-cs"/>
              </a:rPr>
              <a:t>site </a:t>
            </a:r>
            <a:r>
              <a:rPr lang="en-US" b="1" dirty="0">
                <a:latin typeface="+mj-lt"/>
                <a:ea typeface="ＭＳ Ｐゴシック" pitchFamily="34" charset="-128"/>
                <a:cs typeface="+mj-cs"/>
              </a:rPr>
              <a:t>is particularly sensitive (financial services), then you might want to select </a:t>
            </a:r>
            <a:r>
              <a:rPr lang="en-US" b="1" dirty="0" smtClean="0">
                <a:latin typeface="+mj-lt"/>
                <a:ea typeface="ＭＳ Ｐゴシック" pitchFamily="34" charset="-128"/>
                <a:cs typeface="+mj-cs"/>
              </a:rPr>
              <a:t>‘Require </a:t>
            </a:r>
            <a:r>
              <a:rPr lang="en-US" b="1" dirty="0">
                <a:latin typeface="+mj-lt"/>
                <a:ea typeface="ＭＳ Ｐゴシック" pitchFamily="34" charset="-128"/>
                <a:cs typeface="+mj-cs"/>
              </a:rPr>
              <a:t>P</a:t>
            </a:r>
            <a:r>
              <a:rPr lang="en-US" b="1" dirty="0" smtClean="0">
                <a:latin typeface="+mj-lt"/>
                <a:ea typeface="ＭＳ Ｐゴシック" pitchFamily="34" charset="-128"/>
                <a:cs typeface="+mj-cs"/>
              </a:rPr>
              <a:t>assword </a:t>
            </a:r>
            <a:r>
              <a:rPr lang="en-US" b="1" dirty="0" err="1">
                <a:latin typeface="+mj-lt"/>
                <a:ea typeface="ＭＳ Ｐゴシック" pitchFamily="34" charset="-128"/>
                <a:cs typeface="+mj-cs"/>
              </a:rPr>
              <a:t>R</a:t>
            </a:r>
            <a:r>
              <a:rPr lang="en-US" b="1" dirty="0" err="1" smtClean="0">
                <a:latin typeface="+mj-lt"/>
                <a:ea typeface="ＭＳ Ｐゴシック" pitchFamily="34" charset="-128"/>
                <a:cs typeface="+mj-cs"/>
              </a:rPr>
              <a:t>eprompt</a:t>
            </a:r>
            <a:r>
              <a:rPr lang="en-US" b="1" dirty="0">
                <a:latin typeface="+mj-lt"/>
                <a:ea typeface="ＭＳ Ｐゴシック" pitchFamily="34" charset="-128"/>
                <a:cs typeface="+mj-cs"/>
              </a:rPr>
              <a:t>’.</a:t>
            </a:r>
          </a:p>
          <a:p>
            <a:pPr marL="285750" indent="-285750">
              <a:spcBef>
                <a:spcPts val="300"/>
              </a:spcBef>
              <a:spcAft>
                <a:spcPts val="300"/>
              </a:spcAft>
              <a:buFont typeface="Wingdings" pitchFamily="2" charset="2"/>
              <a:buChar char="q"/>
            </a:pPr>
            <a:r>
              <a:rPr lang="en-US" b="1" dirty="0">
                <a:latin typeface="+mj-lt"/>
                <a:ea typeface="ＭＳ Ｐゴシック" pitchFamily="34" charset="-128"/>
                <a:cs typeface="+mj-cs"/>
              </a:rPr>
              <a:t>Assign to a group to keep your vault well-organized</a:t>
            </a:r>
            <a:r>
              <a:rPr lang="en-US" b="1" dirty="0" smtClean="0">
                <a:latin typeface="+mj-lt"/>
                <a:ea typeface="ＭＳ Ｐゴシック" pitchFamily="34" charset="-128"/>
                <a:cs typeface="+mj-cs"/>
              </a:rPr>
              <a:t>.</a:t>
            </a:r>
            <a:endParaRPr lang="en-US" b="1" dirty="0">
              <a:latin typeface="+mj-lt"/>
              <a:ea typeface="ＭＳ Ｐゴシック" pitchFamily="34" charset="-128"/>
              <a:cs typeface="+mj-cs"/>
            </a:endParaRPr>
          </a:p>
        </p:txBody>
      </p:sp>
    </p:spTree>
    <p:extLst>
      <p:ext uri="{BB962C8B-B14F-4D97-AF65-F5344CB8AC3E}">
        <p14:creationId xmlns:p14="http://schemas.microsoft.com/office/powerpoint/2010/main" xmlns="" val="3109497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6"/>
          <p:cNvGrpSpPr>
            <a:grpSpLocks/>
          </p:cNvGrpSpPr>
          <p:nvPr/>
        </p:nvGrpSpPr>
        <p:grpSpPr bwMode="auto">
          <a:xfrm>
            <a:off x="0" y="0"/>
            <a:ext cx="9144000" cy="92075"/>
            <a:chOff x="0" y="0"/>
            <a:chExt cx="9144000" cy="91440"/>
          </a:xfrm>
        </p:grpSpPr>
        <p:sp>
          <p:nvSpPr>
            <p:cNvPr id="13" name="Rectangle 12"/>
            <p:cNvSpPr/>
            <p:nvPr/>
          </p:nvSpPr>
          <p:spPr>
            <a:xfrm>
              <a:off x="0" y="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flipV="1">
              <a:off x="0" y="74098"/>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75" name="Group 17"/>
          <p:cNvGrpSpPr>
            <a:grpSpLocks/>
          </p:cNvGrpSpPr>
          <p:nvPr/>
        </p:nvGrpSpPr>
        <p:grpSpPr bwMode="auto">
          <a:xfrm>
            <a:off x="0" y="6765925"/>
            <a:ext cx="9144000" cy="92075"/>
            <a:chOff x="0" y="6766560"/>
            <a:chExt cx="9144000" cy="91440"/>
          </a:xfrm>
        </p:grpSpPr>
        <p:sp>
          <p:nvSpPr>
            <p:cNvPr id="15" name="Rectangle 14"/>
            <p:cNvSpPr/>
            <p:nvPr/>
          </p:nvSpPr>
          <p:spPr>
            <a:xfrm>
              <a:off x="0" y="676656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flipV="1">
              <a:off x="0" y="6766560"/>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 name="Rectangle 3"/>
          <p:cNvSpPr/>
          <p:nvPr/>
        </p:nvSpPr>
        <p:spPr>
          <a:xfrm>
            <a:off x="0" y="533400"/>
            <a:ext cx="9144000" cy="76200"/>
          </a:xfrm>
          <a:prstGeom prst="rect">
            <a:avLst/>
          </a:prstGeom>
          <a:gradFill flip="none" rotWithShape="1">
            <a:gsLst>
              <a:gs pos="0">
                <a:srgbClr val="D32D27">
                  <a:shade val="30000"/>
                  <a:satMod val="115000"/>
                </a:srgbClr>
              </a:gs>
              <a:gs pos="50000">
                <a:srgbClr val="D32D27">
                  <a:shade val="67500"/>
                  <a:satMod val="115000"/>
                </a:srgbClr>
              </a:gs>
              <a:gs pos="100000">
                <a:srgbClr val="D32D27">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flipV="1">
            <a:off x="0" y="549275"/>
            <a:ext cx="9144000" cy="9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0" y="107950"/>
            <a:ext cx="9144000" cy="425450"/>
          </a:xfrm>
          <a:prstGeom prst="rect">
            <a:avLst/>
          </a:prstGeom>
          <a:gradFill flip="none" rotWithShape="1">
            <a:gsLst>
              <a:gs pos="31000">
                <a:schemeClr val="bg1"/>
              </a:gs>
              <a:gs pos="80000">
                <a:srgbClr val="D32D27"/>
              </a:gs>
              <a:gs pos="100000">
                <a:srgbClr val="D32D2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9" name="TextBox 20"/>
          <p:cNvSpPr txBox="1">
            <a:spLocks noChangeArrowheads="1"/>
          </p:cNvSpPr>
          <p:nvPr/>
        </p:nvSpPr>
        <p:spPr bwMode="auto">
          <a:xfrm>
            <a:off x="7467600" y="128588"/>
            <a:ext cx="16017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bg1"/>
                </a:solidFill>
                <a:latin typeface="Calibri" pitchFamily="34" charset="0"/>
              </a:rPr>
              <a:t>CONFIDENTIAL</a:t>
            </a:r>
          </a:p>
        </p:txBody>
      </p:sp>
      <p:sp>
        <p:nvSpPr>
          <p:cNvPr id="3080" name="Title 22"/>
          <p:cNvSpPr>
            <a:spLocks noGrp="1"/>
          </p:cNvSpPr>
          <p:nvPr>
            <p:ph type="title"/>
          </p:nvPr>
        </p:nvSpPr>
        <p:spPr>
          <a:xfrm>
            <a:off x="381000" y="1130300"/>
            <a:ext cx="8612188" cy="1155700"/>
          </a:xfrm>
        </p:spPr>
        <p:txBody>
          <a:bodyPr/>
          <a:lstStyle/>
          <a:p>
            <a:pPr eaLnBrk="1" hangingPunct="1">
              <a:lnSpc>
                <a:spcPts val="2700"/>
              </a:lnSpc>
              <a:spcBef>
                <a:spcPts val="1000"/>
              </a:spcBef>
              <a:spcAft>
                <a:spcPts val="1000"/>
              </a:spcAft>
              <a:defRPr/>
            </a:pPr>
            <a:r>
              <a:rPr lang="en-US" sz="1800" cap="none" dirty="0" smtClean="0">
                <a:ea typeface="ＭＳ Ｐゴシック" pitchFamily="34" charset="-128"/>
              </a:rPr>
              <a:t/>
            </a:r>
            <a:br>
              <a:rPr lang="en-US" sz="1800" cap="none" dirty="0" smtClean="0">
                <a:ea typeface="ＭＳ Ｐゴシック" pitchFamily="34" charset="-128"/>
              </a:rPr>
            </a:br>
            <a:r>
              <a:rPr lang="en-US" sz="1800" cap="none" dirty="0" smtClean="0">
                <a:ea typeface="ＭＳ Ｐゴシック" pitchFamily="34" charset="-128"/>
              </a:rPr>
              <a:t>Always edit/update and store credentials at the Site, never in the LastPass vault.</a:t>
            </a:r>
            <a:br>
              <a:rPr lang="en-US" sz="1800" cap="none" dirty="0" smtClean="0">
                <a:ea typeface="ＭＳ Ｐゴシック" pitchFamily="34" charset="-128"/>
              </a:rPr>
            </a:br>
            <a:r>
              <a:rPr lang="en-US" sz="1800" cap="none" dirty="0" smtClean="0">
                <a:ea typeface="ＭＳ Ｐゴシック" pitchFamily="34" charset="-128"/>
              </a:rPr>
              <a:t/>
            </a:r>
            <a:br>
              <a:rPr lang="en-US" sz="1800" cap="none" dirty="0" smtClean="0">
                <a:ea typeface="ＭＳ Ｐゴシック" pitchFamily="34" charset="-128"/>
              </a:rPr>
            </a:br>
            <a:r>
              <a:rPr lang="en-US" sz="1800" cap="none" dirty="0" smtClean="0">
                <a:ea typeface="ＭＳ Ｐゴシック" pitchFamily="34" charset="-128"/>
              </a:rPr>
              <a:t>If a site is not logging you in properly: </a:t>
            </a:r>
            <a:br>
              <a:rPr lang="en-US" sz="1800" cap="none" dirty="0" smtClean="0">
                <a:ea typeface="ＭＳ Ｐゴシック" pitchFamily="34" charset="-128"/>
              </a:rPr>
            </a:br>
            <a:endParaRPr lang="en-US" sz="1800" cap="none" dirty="0">
              <a:ea typeface="ＭＳ Ｐゴシック" pitchFamily="34" charset="-128"/>
            </a:endParaRPr>
          </a:p>
        </p:txBody>
      </p:sp>
      <p:pic>
        <p:nvPicPr>
          <p:cNvPr id="3081" name="Picture 1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75" y="85725"/>
            <a:ext cx="3087688"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3581400" y="926068"/>
            <a:ext cx="1860509" cy="369332"/>
          </a:xfrm>
          <a:prstGeom prst="rect">
            <a:avLst/>
          </a:prstGeom>
          <a:noFill/>
        </p:spPr>
        <p:txBody>
          <a:bodyPr wrap="none" rtlCol="0">
            <a:spAutoFit/>
          </a:bodyPr>
          <a:lstStyle/>
          <a:p>
            <a:r>
              <a:rPr lang="en-US" b="1" dirty="0" smtClean="0">
                <a:ea typeface="ＭＳ Ｐゴシック" pitchFamily="34" charset="-128"/>
              </a:rPr>
              <a:t>Tips and Tricks</a:t>
            </a:r>
            <a:endParaRPr lang="en-US" b="1" dirty="0"/>
          </a:p>
        </p:txBody>
      </p:sp>
      <p:sp>
        <p:nvSpPr>
          <p:cNvPr id="3" name="Rectangle 2"/>
          <p:cNvSpPr/>
          <p:nvPr/>
        </p:nvSpPr>
        <p:spPr>
          <a:xfrm>
            <a:off x="914400" y="2644676"/>
            <a:ext cx="6629400" cy="2308324"/>
          </a:xfrm>
          <a:prstGeom prst="rect">
            <a:avLst/>
          </a:prstGeom>
        </p:spPr>
        <p:txBody>
          <a:bodyPr wrap="square">
            <a:spAutoFit/>
          </a:bodyPr>
          <a:lstStyle/>
          <a:p>
            <a:pPr marL="342900" indent="-342900">
              <a:buFont typeface="+mj-lt"/>
              <a:buAutoNum type="arabicPeriod"/>
            </a:pPr>
            <a:r>
              <a:rPr lang="en-US" b="1" dirty="0">
                <a:latin typeface="+mn-lt"/>
                <a:ea typeface="ＭＳ Ｐゴシック" pitchFamily="34" charset="-128"/>
              </a:rPr>
              <a:t>Go to your vault -&gt; edit. </a:t>
            </a:r>
            <a:endParaRPr lang="en-US" b="1" dirty="0" smtClean="0">
              <a:latin typeface="+mn-lt"/>
              <a:ea typeface="ＭＳ Ｐゴシック" pitchFamily="34" charset="-128"/>
            </a:endParaRPr>
          </a:p>
          <a:p>
            <a:pPr marL="342900" indent="-342900">
              <a:buFont typeface="+mj-lt"/>
              <a:buAutoNum type="arabicPeriod"/>
            </a:pPr>
            <a:r>
              <a:rPr lang="en-US" b="1" dirty="0" smtClean="0">
                <a:latin typeface="+mn-lt"/>
                <a:ea typeface="ＭＳ Ｐゴシック" pitchFamily="34" charset="-128"/>
              </a:rPr>
              <a:t>Verify </a:t>
            </a:r>
            <a:r>
              <a:rPr lang="en-US" b="1" dirty="0">
                <a:latin typeface="+mn-lt"/>
                <a:ea typeface="ＭＳ Ｐゴシック" pitchFamily="34" charset="-128"/>
              </a:rPr>
              <a:t>username and password </a:t>
            </a:r>
            <a:r>
              <a:rPr lang="en-US" b="1" dirty="0" smtClean="0">
                <a:latin typeface="+mn-lt"/>
                <a:ea typeface="ＭＳ Ｐゴシック" pitchFamily="34" charset="-128"/>
              </a:rPr>
              <a:t>fields.</a:t>
            </a:r>
          </a:p>
          <a:p>
            <a:pPr marL="342900" indent="-342900">
              <a:buFont typeface="+mj-lt"/>
              <a:buAutoNum type="arabicPeriod"/>
            </a:pPr>
            <a:r>
              <a:rPr lang="en-US" b="1" dirty="0" smtClean="0">
                <a:latin typeface="+mn-lt"/>
                <a:ea typeface="ＭＳ Ｐゴシック" pitchFamily="34" charset="-128"/>
              </a:rPr>
              <a:t>Copy </a:t>
            </a:r>
            <a:r>
              <a:rPr lang="en-US" b="1" dirty="0">
                <a:latin typeface="+mn-lt"/>
                <a:ea typeface="ＭＳ Ｐゴシック" pitchFamily="34" charset="-128"/>
              </a:rPr>
              <a:t>and paste the username and password into the login screen manually. If this does not work, then it is likely that incorrect info was stored in LastPass.</a:t>
            </a:r>
            <a:br>
              <a:rPr lang="en-US" b="1" dirty="0">
                <a:latin typeface="+mn-lt"/>
                <a:ea typeface="ＭＳ Ｐゴシック" pitchFamily="34" charset="-128"/>
              </a:rPr>
            </a:br>
            <a:r>
              <a:rPr lang="en-US" b="1" dirty="0">
                <a:latin typeface="+mn-lt"/>
                <a:ea typeface="ＭＳ Ｐゴシック" pitchFamily="34" charset="-128"/>
              </a:rPr>
              <a:t/>
            </a:r>
            <a:br>
              <a:rPr lang="en-US" b="1" dirty="0">
                <a:latin typeface="+mn-lt"/>
                <a:ea typeface="ＭＳ Ｐゴシック" pitchFamily="34" charset="-128"/>
              </a:rPr>
            </a:br>
            <a:r>
              <a:rPr lang="en-US" b="1" dirty="0">
                <a:latin typeface="+mn-lt"/>
                <a:ea typeface="ＭＳ Ｐゴシック" pitchFamily="34" charset="-128"/>
              </a:rPr>
              <a:t/>
            </a:r>
            <a:br>
              <a:rPr lang="en-US" b="1" dirty="0">
                <a:latin typeface="+mn-lt"/>
                <a:ea typeface="ＭＳ Ｐゴシック" pitchFamily="34" charset="-128"/>
              </a:rPr>
            </a:br>
            <a:endParaRPr lang="en-US" b="1" dirty="0">
              <a:latin typeface="+mn-lt"/>
            </a:endParaRPr>
          </a:p>
        </p:txBody>
      </p:sp>
      <p:sp>
        <p:nvSpPr>
          <p:cNvPr id="5" name="Rectangle 4"/>
          <p:cNvSpPr/>
          <p:nvPr/>
        </p:nvSpPr>
        <p:spPr>
          <a:xfrm>
            <a:off x="381000" y="4286071"/>
            <a:ext cx="7924800" cy="2031325"/>
          </a:xfrm>
          <a:prstGeom prst="rect">
            <a:avLst/>
          </a:prstGeom>
        </p:spPr>
        <p:txBody>
          <a:bodyPr wrap="square">
            <a:spAutoFit/>
          </a:bodyPr>
          <a:lstStyle/>
          <a:p>
            <a:r>
              <a:rPr lang="en-US" b="1" dirty="0" smtClean="0">
                <a:latin typeface="+mn-lt"/>
                <a:ea typeface="ＭＳ Ｐゴシック" pitchFamily="34" charset="-128"/>
              </a:rPr>
              <a:t>If </a:t>
            </a:r>
            <a:r>
              <a:rPr lang="en-US" b="1" dirty="0">
                <a:latin typeface="+mn-lt"/>
                <a:ea typeface="ＭＳ Ｐゴシック" pitchFamily="34" charset="-128"/>
              </a:rPr>
              <a:t>LastPass is taking you to the wrong page of the site, then you have probably not saved the login URL of the site. To correct: surf to the login screen of the site, copy the full URL, click on the plug-in -&gt; my LastPass vault -&gt; ‘edit’ next to the site in question -&gt; paste the copied URL into the URL space</a:t>
            </a:r>
            <a:r>
              <a:rPr lang="en-US" b="1" dirty="0" smtClean="0">
                <a:latin typeface="+mn-lt"/>
                <a:ea typeface="ＭＳ Ｐゴシック" pitchFamily="34" charset="-128"/>
              </a:rPr>
              <a:t>.</a:t>
            </a:r>
          </a:p>
          <a:p>
            <a:endParaRPr lang="en-US" b="1" dirty="0">
              <a:latin typeface="+mn-lt"/>
              <a:ea typeface="ＭＳ Ｐゴシック" pitchFamily="34" charset="-128"/>
            </a:endParaRPr>
          </a:p>
          <a:p>
            <a:r>
              <a:rPr lang="en-US" b="1" dirty="0" smtClean="0">
                <a:latin typeface="+mn-lt"/>
                <a:ea typeface="ＭＳ Ｐゴシック" pitchFamily="34" charset="-128"/>
              </a:rPr>
              <a:t>If all else fails, write down the password, delete the entry from your vault, and start over. </a:t>
            </a:r>
            <a:endParaRPr lang="en-US" b="1" dirty="0">
              <a:latin typeface="+mn-lt"/>
            </a:endParaRPr>
          </a:p>
        </p:txBody>
      </p:sp>
    </p:spTree>
    <p:extLst>
      <p:ext uri="{BB962C8B-B14F-4D97-AF65-F5344CB8AC3E}">
        <p14:creationId xmlns:p14="http://schemas.microsoft.com/office/powerpoint/2010/main" xmlns="" val="13437731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6"/>
          <p:cNvGrpSpPr>
            <a:grpSpLocks/>
          </p:cNvGrpSpPr>
          <p:nvPr/>
        </p:nvGrpSpPr>
        <p:grpSpPr bwMode="auto">
          <a:xfrm>
            <a:off x="0" y="0"/>
            <a:ext cx="9144000" cy="92075"/>
            <a:chOff x="0" y="0"/>
            <a:chExt cx="9144000" cy="91440"/>
          </a:xfrm>
        </p:grpSpPr>
        <p:sp>
          <p:nvSpPr>
            <p:cNvPr id="13" name="Rectangle 12"/>
            <p:cNvSpPr/>
            <p:nvPr/>
          </p:nvSpPr>
          <p:spPr>
            <a:xfrm>
              <a:off x="0" y="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flipV="1">
              <a:off x="0" y="74098"/>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75" name="Group 17"/>
          <p:cNvGrpSpPr>
            <a:grpSpLocks/>
          </p:cNvGrpSpPr>
          <p:nvPr/>
        </p:nvGrpSpPr>
        <p:grpSpPr bwMode="auto">
          <a:xfrm>
            <a:off x="0" y="6765925"/>
            <a:ext cx="9144000" cy="92075"/>
            <a:chOff x="0" y="6766560"/>
            <a:chExt cx="9144000" cy="91440"/>
          </a:xfrm>
        </p:grpSpPr>
        <p:sp>
          <p:nvSpPr>
            <p:cNvPr id="15" name="Rectangle 14"/>
            <p:cNvSpPr/>
            <p:nvPr/>
          </p:nvSpPr>
          <p:spPr>
            <a:xfrm>
              <a:off x="0" y="676656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flipV="1">
              <a:off x="0" y="6766560"/>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 name="Rectangle 3"/>
          <p:cNvSpPr/>
          <p:nvPr/>
        </p:nvSpPr>
        <p:spPr>
          <a:xfrm>
            <a:off x="0" y="533400"/>
            <a:ext cx="9144000" cy="76200"/>
          </a:xfrm>
          <a:prstGeom prst="rect">
            <a:avLst/>
          </a:prstGeom>
          <a:gradFill flip="none" rotWithShape="1">
            <a:gsLst>
              <a:gs pos="0">
                <a:srgbClr val="D32D27">
                  <a:shade val="30000"/>
                  <a:satMod val="115000"/>
                </a:srgbClr>
              </a:gs>
              <a:gs pos="50000">
                <a:srgbClr val="D32D27">
                  <a:shade val="67500"/>
                  <a:satMod val="115000"/>
                </a:srgbClr>
              </a:gs>
              <a:gs pos="100000">
                <a:srgbClr val="D32D27">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flipV="1">
            <a:off x="0" y="549275"/>
            <a:ext cx="9144000" cy="9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0" y="107950"/>
            <a:ext cx="9144000" cy="425450"/>
          </a:xfrm>
          <a:prstGeom prst="rect">
            <a:avLst/>
          </a:prstGeom>
          <a:gradFill flip="none" rotWithShape="1">
            <a:gsLst>
              <a:gs pos="31000">
                <a:schemeClr val="bg1"/>
              </a:gs>
              <a:gs pos="80000">
                <a:srgbClr val="D32D27"/>
              </a:gs>
              <a:gs pos="100000">
                <a:srgbClr val="D32D2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9" name="TextBox 20"/>
          <p:cNvSpPr txBox="1">
            <a:spLocks noChangeArrowheads="1"/>
          </p:cNvSpPr>
          <p:nvPr/>
        </p:nvSpPr>
        <p:spPr bwMode="auto">
          <a:xfrm>
            <a:off x="7467600" y="128588"/>
            <a:ext cx="16017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bg1"/>
                </a:solidFill>
                <a:latin typeface="Calibri" pitchFamily="34" charset="0"/>
              </a:rPr>
              <a:t>CONFIDENTIAL</a:t>
            </a:r>
          </a:p>
        </p:txBody>
      </p:sp>
      <p:sp>
        <p:nvSpPr>
          <p:cNvPr id="3080" name="Title 22"/>
          <p:cNvSpPr>
            <a:spLocks noGrp="1"/>
          </p:cNvSpPr>
          <p:nvPr>
            <p:ph type="title"/>
          </p:nvPr>
        </p:nvSpPr>
        <p:spPr>
          <a:xfrm>
            <a:off x="152400" y="838200"/>
            <a:ext cx="8916988" cy="5867400"/>
          </a:xfrm>
        </p:spPr>
        <p:txBody>
          <a:bodyPr/>
          <a:lstStyle/>
          <a:p>
            <a:r>
              <a:rPr lang="en-US" sz="1800" dirty="0" smtClean="0"/>
              <a:t>AUTOMATED Form Fill:  </a:t>
            </a:r>
            <a:r>
              <a:rPr lang="en-US" sz="1800" cap="none" dirty="0" smtClean="0">
                <a:hlinkClick r:id="rId3"/>
              </a:rPr>
              <a:t>http://helpdesk.lastpass.com/fill-form-basics/</a:t>
            </a:r>
            <a:r>
              <a:rPr lang="en-US" sz="1800" dirty="0" smtClean="0"/>
              <a:t/>
            </a:r>
            <a:br>
              <a:rPr lang="en-US" sz="1800" dirty="0" smtClean="0"/>
            </a:br>
            <a:r>
              <a:rPr lang="en-US" sz="1800" b="0" cap="none" dirty="0" smtClean="0"/>
              <a:t>Using LastPass to store the data you typically have to type into web forms is both easy and secure. Your data is encrypted locally on your computer with the key that only you know before it is sent to LastPass, so you can securely store your credit card, </a:t>
            </a:r>
            <a:r>
              <a:rPr lang="en-US" sz="1800" b="0" cap="none" dirty="0" err="1" smtClean="0"/>
              <a:t>ssn</a:t>
            </a:r>
            <a:r>
              <a:rPr lang="en-US" sz="1800" b="0" cap="none" dirty="0" smtClean="0"/>
              <a:t>, phone number, and other sensitive data you wish to easily access.</a:t>
            </a:r>
            <a:r>
              <a:rPr lang="en-US" sz="1800" dirty="0" smtClean="0"/>
              <a:t/>
            </a:r>
            <a:br>
              <a:rPr lang="en-US" sz="1800" dirty="0" smtClean="0"/>
            </a:br>
            <a:r>
              <a:rPr lang="en-US" sz="1800" dirty="0" smtClean="0"/>
              <a:t/>
            </a:r>
            <a:br>
              <a:rPr lang="en-US" sz="1800" dirty="0" smtClean="0"/>
            </a:br>
            <a:r>
              <a:rPr lang="en-US" sz="1800" dirty="0" smtClean="0"/>
              <a:t>Secure notes: </a:t>
            </a:r>
            <a:r>
              <a:rPr lang="en-US" sz="1800" cap="none" dirty="0" smtClean="0">
                <a:hlinkClick r:id="rId4"/>
              </a:rPr>
              <a:t>http://helpdesk.lastpass.com/password-manager-basics/secure-notes/</a:t>
            </a:r>
            <a:r>
              <a:rPr lang="en-US" sz="1800" dirty="0" smtClean="0"/>
              <a:t/>
            </a:r>
            <a:br>
              <a:rPr lang="en-US" sz="1800" dirty="0" smtClean="0"/>
            </a:br>
            <a:r>
              <a:rPr lang="en-US" sz="1800" b="0" cap="none" dirty="0"/>
              <a:t>LastPass Secure Notes allow you to store private information safely and securely. Think of it as a password-protected, digital notepad that you can access from anywhere, at anytime. Some examples of data that you might save in a secure note include bank account numbers, social security numbers of your family members, passport numbers, combinations to safes, etc</a:t>
            </a:r>
            <a:r>
              <a:rPr lang="en-US" sz="1800" b="0" cap="none" dirty="0" smtClean="0"/>
              <a:t>.</a:t>
            </a:r>
            <a:r>
              <a:rPr lang="en-US" sz="1800" dirty="0" smtClean="0"/>
              <a:t/>
            </a:r>
            <a:br>
              <a:rPr lang="en-US" sz="1800" dirty="0" smtClean="0"/>
            </a:br>
            <a:r>
              <a:rPr lang="en-US" sz="1800" dirty="0"/>
              <a:t/>
            </a:r>
            <a:br>
              <a:rPr lang="en-US" sz="1800" dirty="0"/>
            </a:br>
            <a:r>
              <a:rPr lang="en-US" sz="1800" dirty="0" smtClean="0"/>
              <a:t>Security challenge: </a:t>
            </a:r>
            <a:r>
              <a:rPr lang="en-US" sz="1800" cap="none" dirty="0" smtClean="0">
                <a:hlinkClick r:id="rId5"/>
              </a:rPr>
              <a:t>https://lastpass.com/index.php?securitychallenge=&amp;fromwebsite=1&amp;lpnorefresh=1</a:t>
            </a:r>
            <a:r>
              <a:rPr lang="en-US" sz="1800" dirty="0" smtClean="0"/>
              <a:t/>
            </a:r>
            <a:br>
              <a:rPr lang="en-US" sz="1800" dirty="0" smtClean="0"/>
            </a:br>
            <a:r>
              <a:rPr lang="en-US" sz="1800" b="0" cap="none" dirty="0"/>
              <a:t>Storing your logins with LastPass is just the first step. Now you need to generate random, secure passwords for all of your sites. Having identical or similar passwords for multiple websites is extremely dangerous, because access to one account becomes equivalent to access to all of your accounts. The Security Challenge will help you determine where you're at, and give you steps for improving your security with LastPass. As always with LastPass, all encryption and decryption is done 100% locally on your machine. All unencrypted passwords are tested with local checks only.</a:t>
            </a:r>
            <a:br>
              <a:rPr lang="en-US" sz="1800" b="0" cap="none" dirty="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endParaRPr lang="en-US" sz="1800" cap="none" dirty="0">
              <a:ea typeface="ＭＳ Ｐゴシック" pitchFamily="34" charset="-128"/>
            </a:endParaRPr>
          </a:p>
        </p:txBody>
      </p:sp>
      <p:pic>
        <p:nvPicPr>
          <p:cNvPr id="3081" name="Picture 17"/>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675" y="85725"/>
            <a:ext cx="3087688"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01196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6"/>
          <p:cNvGrpSpPr>
            <a:grpSpLocks/>
          </p:cNvGrpSpPr>
          <p:nvPr/>
        </p:nvGrpSpPr>
        <p:grpSpPr bwMode="auto">
          <a:xfrm>
            <a:off x="0" y="0"/>
            <a:ext cx="9144000" cy="92075"/>
            <a:chOff x="0" y="0"/>
            <a:chExt cx="9144000" cy="91440"/>
          </a:xfrm>
        </p:grpSpPr>
        <p:sp>
          <p:nvSpPr>
            <p:cNvPr id="13" name="Rectangle 12"/>
            <p:cNvSpPr/>
            <p:nvPr/>
          </p:nvSpPr>
          <p:spPr>
            <a:xfrm>
              <a:off x="0" y="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flipV="1">
              <a:off x="0" y="74098"/>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75" name="Group 17"/>
          <p:cNvGrpSpPr>
            <a:grpSpLocks/>
          </p:cNvGrpSpPr>
          <p:nvPr/>
        </p:nvGrpSpPr>
        <p:grpSpPr bwMode="auto">
          <a:xfrm>
            <a:off x="0" y="6765925"/>
            <a:ext cx="9144000" cy="92075"/>
            <a:chOff x="0" y="6766560"/>
            <a:chExt cx="9144000" cy="91440"/>
          </a:xfrm>
        </p:grpSpPr>
        <p:sp>
          <p:nvSpPr>
            <p:cNvPr id="15" name="Rectangle 14"/>
            <p:cNvSpPr/>
            <p:nvPr/>
          </p:nvSpPr>
          <p:spPr>
            <a:xfrm>
              <a:off x="0" y="676656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flipV="1">
              <a:off x="0" y="6766560"/>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 name="Rectangle 3"/>
          <p:cNvSpPr/>
          <p:nvPr/>
        </p:nvSpPr>
        <p:spPr>
          <a:xfrm>
            <a:off x="0" y="533400"/>
            <a:ext cx="9144000" cy="76200"/>
          </a:xfrm>
          <a:prstGeom prst="rect">
            <a:avLst/>
          </a:prstGeom>
          <a:gradFill flip="none" rotWithShape="1">
            <a:gsLst>
              <a:gs pos="0">
                <a:srgbClr val="D32D27">
                  <a:shade val="30000"/>
                  <a:satMod val="115000"/>
                </a:srgbClr>
              </a:gs>
              <a:gs pos="50000">
                <a:srgbClr val="D32D27">
                  <a:shade val="67500"/>
                  <a:satMod val="115000"/>
                </a:srgbClr>
              </a:gs>
              <a:gs pos="100000">
                <a:srgbClr val="D32D27">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flipV="1">
            <a:off x="0" y="549275"/>
            <a:ext cx="9144000" cy="9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0" y="107950"/>
            <a:ext cx="9144000" cy="425450"/>
          </a:xfrm>
          <a:prstGeom prst="rect">
            <a:avLst/>
          </a:prstGeom>
          <a:gradFill flip="none" rotWithShape="1">
            <a:gsLst>
              <a:gs pos="31000">
                <a:schemeClr val="bg1"/>
              </a:gs>
              <a:gs pos="80000">
                <a:srgbClr val="D32D27"/>
              </a:gs>
              <a:gs pos="100000">
                <a:srgbClr val="D32D2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9" name="TextBox 20"/>
          <p:cNvSpPr txBox="1">
            <a:spLocks noChangeArrowheads="1"/>
          </p:cNvSpPr>
          <p:nvPr/>
        </p:nvSpPr>
        <p:spPr bwMode="auto">
          <a:xfrm>
            <a:off x="7467600" y="128588"/>
            <a:ext cx="16017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bg1"/>
                </a:solidFill>
                <a:latin typeface="Calibri" pitchFamily="34" charset="0"/>
              </a:rPr>
              <a:t>CONFIDENTIAL</a:t>
            </a:r>
          </a:p>
        </p:txBody>
      </p:sp>
      <p:pic>
        <p:nvPicPr>
          <p:cNvPr id="3081" name="Picture 1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75" y="85725"/>
            <a:ext cx="3087688"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1371600" y="990600"/>
            <a:ext cx="6324600" cy="369332"/>
          </a:xfrm>
          <a:prstGeom prst="rect">
            <a:avLst/>
          </a:prstGeom>
        </p:spPr>
        <p:txBody>
          <a:bodyPr wrap="square">
            <a:spAutoFit/>
          </a:bodyPr>
          <a:lstStyle/>
          <a:p>
            <a:pPr algn="ctr"/>
            <a:r>
              <a:rPr lang="en-US" b="1" dirty="0" smtClean="0">
                <a:ea typeface="ＭＳ Ｐゴシック" pitchFamily="34" charset="-128"/>
              </a:rPr>
              <a:t>Updating Passwords Using ‘Generate Password’ Tool</a:t>
            </a:r>
            <a:endParaRPr lang="en-US" b="1"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2817" y="1402002"/>
            <a:ext cx="4076700" cy="4095750"/>
          </a:xfrm>
          <a:prstGeom prst="rect">
            <a:avLst/>
          </a:prstGeom>
          <a:noFill/>
          <a:ln w="9525">
            <a:solidFill>
              <a:schemeClr val="tx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381000" y="2362200"/>
            <a:ext cx="19050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29200" y="1402002"/>
            <a:ext cx="3634931" cy="23674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029199" y="3951411"/>
            <a:ext cx="3634932" cy="26017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24695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597275"/>
            <a:ext cx="9144000" cy="3260725"/>
          </a:xfrm>
          <a:prstGeom prst="rect">
            <a:avLst/>
          </a:prstGeom>
          <a:gradFill flip="none" rotWithShape="1">
            <a:gsLst>
              <a:gs pos="0">
                <a:srgbClr val="D32D27">
                  <a:shade val="30000"/>
                  <a:satMod val="115000"/>
                </a:srgbClr>
              </a:gs>
              <a:gs pos="50000">
                <a:srgbClr val="D32D27">
                  <a:shade val="67500"/>
                  <a:satMod val="115000"/>
                </a:srgbClr>
              </a:gs>
              <a:gs pos="100000">
                <a:srgbClr val="D32D27">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dirty="0" smtClean="0"/>
              <a:t>LastPass for Applications</a:t>
            </a:r>
          </a:p>
          <a:p>
            <a:pPr algn="ctr" fontAlgn="auto">
              <a:spcBef>
                <a:spcPts val="0"/>
              </a:spcBef>
              <a:spcAft>
                <a:spcPts val="0"/>
              </a:spcAft>
              <a:defRPr/>
            </a:pPr>
            <a:r>
              <a:rPr lang="en-US" sz="3600" dirty="0" smtClean="0"/>
              <a:t>(Windows Only)</a:t>
            </a:r>
            <a:endParaRPr lang="en-US" sz="3600" dirty="0"/>
          </a:p>
        </p:txBody>
      </p:sp>
      <p:sp>
        <p:nvSpPr>
          <p:cNvPr id="12" name="Rectangle 11"/>
          <p:cNvSpPr/>
          <p:nvPr/>
        </p:nvSpPr>
        <p:spPr>
          <a:xfrm flipV="1">
            <a:off x="0" y="3613150"/>
            <a:ext cx="9144000" cy="7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052" name="Group 16"/>
          <p:cNvGrpSpPr>
            <a:grpSpLocks/>
          </p:cNvGrpSpPr>
          <p:nvPr/>
        </p:nvGrpSpPr>
        <p:grpSpPr bwMode="auto">
          <a:xfrm>
            <a:off x="0" y="0"/>
            <a:ext cx="9144000" cy="92075"/>
            <a:chOff x="0" y="0"/>
            <a:chExt cx="9144000" cy="91440"/>
          </a:xfrm>
        </p:grpSpPr>
        <p:sp>
          <p:nvSpPr>
            <p:cNvPr id="13" name="Rectangle 12"/>
            <p:cNvSpPr/>
            <p:nvPr/>
          </p:nvSpPr>
          <p:spPr>
            <a:xfrm>
              <a:off x="0" y="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flipV="1">
              <a:off x="0" y="74098"/>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053" name="Group 17"/>
          <p:cNvGrpSpPr>
            <a:grpSpLocks/>
          </p:cNvGrpSpPr>
          <p:nvPr/>
        </p:nvGrpSpPr>
        <p:grpSpPr bwMode="auto">
          <a:xfrm>
            <a:off x="0" y="6765925"/>
            <a:ext cx="9144000" cy="92075"/>
            <a:chOff x="0" y="6766560"/>
            <a:chExt cx="9144000" cy="91440"/>
          </a:xfrm>
        </p:grpSpPr>
        <p:sp>
          <p:nvSpPr>
            <p:cNvPr id="15" name="Rectangle 14"/>
            <p:cNvSpPr/>
            <p:nvPr/>
          </p:nvSpPr>
          <p:spPr>
            <a:xfrm>
              <a:off x="0" y="676656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flipV="1">
              <a:off x="0" y="6766560"/>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054" name="TextBox 20"/>
          <p:cNvSpPr txBox="1">
            <a:spLocks noChangeArrowheads="1"/>
          </p:cNvSpPr>
          <p:nvPr/>
        </p:nvSpPr>
        <p:spPr bwMode="auto">
          <a:xfrm>
            <a:off x="7467600" y="128588"/>
            <a:ext cx="16017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D32D27"/>
                </a:solidFill>
                <a:latin typeface="Calibri" pitchFamily="34" charset="0"/>
              </a:rPr>
              <a:t>CONFIDENTIAL</a:t>
            </a:r>
          </a:p>
        </p:txBody>
      </p:sp>
      <p:pic>
        <p:nvPicPr>
          <p:cNvPr id="2056" name="Picture 1"/>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8525" y="601663"/>
            <a:ext cx="76200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12359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6"/>
          <p:cNvGrpSpPr>
            <a:grpSpLocks/>
          </p:cNvGrpSpPr>
          <p:nvPr/>
        </p:nvGrpSpPr>
        <p:grpSpPr bwMode="auto">
          <a:xfrm>
            <a:off x="0" y="0"/>
            <a:ext cx="9144000" cy="92075"/>
            <a:chOff x="0" y="0"/>
            <a:chExt cx="9144000" cy="91440"/>
          </a:xfrm>
        </p:grpSpPr>
        <p:sp>
          <p:nvSpPr>
            <p:cNvPr id="13" name="Rectangle 12"/>
            <p:cNvSpPr/>
            <p:nvPr/>
          </p:nvSpPr>
          <p:spPr>
            <a:xfrm>
              <a:off x="0" y="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flipV="1">
              <a:off x="0" y="74098"/>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75" name="Group 17"/>
          <p:cNvGrpSpPr>
            <a:grpSpLocks/>
          </p:cNvGrpSpPr>
          <p:nvPr/>
        </p:nvGrpSpPr>
        <p:grpSpPr bwMode="auto">
          <a:xfrm>
            <a:off x="0" y="6765925"/>
            <a:ext cx="9144000" cy="92075"/>
            <a:chOff x="0" y="6766560"/>
            <a:chExt cx="9144000" cy="91440"/>
          </a:xfrm>
        </p:grpSpPr>
        <p:sp>
          <p:nvSpPr>
            <p:cNvPr id="15" name="Rectangle 14"/>
            <p:cNvSpPr/>
            <p:nvPr/>
          </p:nvSpPr>
          <p:spPr>
            <a:xfrm>
              <a:off x="0" y="676656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flipV="1">
              <a:off x="0" y="6766560"/>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 name="Rectangle 3"/>
          <p:cNvSpPr/>
          <p:nvPr/>
        </p:nvSpPr>
        <p:spPr>
          <a:xfrm>
            <a:off x="0" y="533400"/>
            <a:ext cx="9144000" cy="76200"/>
          </a:xfrm>
          <a:prstGeom prst="rect">
            <a:avLst/>
          </a:prstGeom>
          <a:gradFill flip="none" rotWithShape="1">
            <a:gsLst>
              <a:gs pos="0">
                <a:srgbClr val="D32D27">
                  <a:shade val="30000"/>
                  <a:satMod val="115000"/>
                </a:srgbClr>
              </a:gs>
              <a:gs pos="50000">
                <a:srgbClr val="D32D27">
                  <a:shade val="67500"/>
                  <a:satMod val="115000"/>
                </a:srgbClr>
              </a:gs>
              <a:gs pos="100000">
                <a:srgbClr val="D32D27">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flipV="1">
            <a:off x="0" y="549275"/>
            <a:ext cx="9144000" cy="9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0" y="107950"/>
            <a:ext cx="9144000" cy="425450"/>
          </a:xfrm>
          <a:prstGeom prst="rect">
            <a:avLst/>
          </a:prstGeom>
          <a:gradFill flip="none" rotWithShape="1">
            <a:gsLst>
              <a:gs pos="31000">
                <a:schemeClr val="bg1"/>
              </a:gs>
              <a:gs pos="80000">
                <a:srgbClr val="D32D27"/>
              </a:gs>
              <a:gs pos="100000">
                <a:srgbClr val="D32D2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9" name="TextBox 20"/>
          <p:cNvSpPr txBox="1">
            <a:spLocks noChangeArrowheads="1"/>
          </p:cNvSpPr>
          <p:nvPr/>
        </p:nvSpPr>
        <p:spPr bwMode="auto">
          <a:xfrm>
            <a:off x="7467600" y="128588"/>
            <a:ext cx="16017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bg1"/>
                </a:solidFill>
                <a:latin typeface="Calibri" pitchFamily="34" charset="0"/>
              </a:rPr>
              <a:t>CONFIDENTIAL</a:t>
            </a:r>
          </a:p>
        </p:txBody>
      </p:sp>
      <p:sp>
        <p:nvSpPr>
          <p:cNvPr id="3080" name="Title 22"/>
          <p:cNvSpPr>
            <a:spLocks noGrp="1"/>
          </p:cNvSpPr>
          <p:nvPr>
            <p:ph type="title"/>
          </p:nvPr>
        </p:nvSpPr>
        <p:spPr>
          <a:xfrm>
            <a:off x="381000" y="1587500"/>
            <a:ext cx="8458200" cy="1993900"/>
          </a:xfrm>
        </p:spPr>
        <p:txBody>
          <a:bodyPr/>
          <a:lstStyle/>
          <a:p>
            <a:pPr eaLnBrk="1" hangingPunct="1">
              <a:defRPr/>
            </a:pPr>
            <a:r>
              <a:rPr lang="en-US" sz="1800" cap="none" dirty="0" smtClean="0">
                <a:ea typeface="ＭＳ Ｐゴシック" pitchFamily="34" charset="-128"/>
              </a:rPr>
              <a:t>Step 1: Open the application that you wish to save.</a:t>
            </a:r>
            <a:r>
              <a:rPr lang="en-US" sz="1800" cap="none" dirty="0">
                <a:ea typeface="ＭＳ Ｐゴシック" pitchFamily="34" charset="-128"/>
              </a:rPr>
              <a:t/>
            </a:r>
            <a:br>
              <a:rPr lang="en-US" sz="1800" cap="none" dirty="0">
                <a:ea typeface="ＭＳ Ｐゴシック" pitchFamily="34" charset="-128"/>
              </a:rPr>
            </a:br>
            <a:r>
              <a:rPr lang="en-US" sz="1800" cap="none" dirty="0" smtClean="0">
                <a:ea typeface="ＭＳ Ｐゴシック" pitchFamily="34" charset="-128"/>
              </a:rPr>
              <a:t/>
            </a:r>
            <a:br>
              <a:rPr lang="en-US" sz="1800" cap="none" dirty="0" smtClean="0">
                <a:ea typeface="ＭＳ Ｐゴシック" pitchFamily="34" charset="-128"/>
              </a:rPr>
            </a:br>
            <a:r>
              <a:rPr lang="en-US" sz="1800" cap="none" dirty="0" smtClean="0">
                <a:ea typeface="ＭＳ Ｐゴシック" pitchFamily="34" charset="-128"/>
              </a:rPr>
              <a:t>Step 2: Click the </a:t>
            </a:r>
            <a:r>
              <a:rPr lang="en-US" sz="1800" cap="none" dirty="0" err="1" smtClean="0">
                <a:ea typeface="ＭＳ Ｐゴシック" pitchFamily="34" charset="-128"/>
              </a:rPr>
              <a:t>LastApp</a:t>
            </a:r>
            <a:r>
              <a:rPr lang="en-US" sz="1800" cap="none" dirty="0" smtClean="0">
                <a:ea typeface="ＭＳ Ｐゴシック" pitchFamily="34" charset="-128"/>
              </a:rPr>
              <a:t> icon in the system tray and select ‘add application’. </a:t>
            </a:r>
            <a:br>
              <a:rPr lang="en-US" sz="1800" cap="none" dirty="0" smtClean="0">
                <a:ea typeface="ＭＳ Ｐゴシック" pitchFamily="34" charset="-128"/>
              </a:rPr>
            </a:br>
            <a:r>
              <a:rPr lang="en-US" sz="1800" cap="none" dirty="0">
                <a:ea typeface="ＭＳ Ｐゴシック" pitchFamily="34" charset="-128"/>
              </a:rPr>
              <a:t/>
            </a:r>
            <a:br>
              <a:rPr lang="en-US" sz="1800" cap="none" dirty="0">
                <a:ea typeface="ＭＳ Ｐゴシック" pitchFamily="34" charset="-128"/>
              </a:rPr>
            </a:br>
            <a:r>
              <a:rPr lang="en-US" sz="1800" cap="none" dirty="0" smtClean="0">
                <a:ea typeface="ＭＳ Ｐゴシック" pitchFamily="34" charset="-128"/>
              </a:rPr>
              <a:t>Step 3: Click ‘find’, then click on the application window. Return to the LP window and click ‘next’.</a:t>
            </a:r>
            <a:br>
              <a:rPr lang="en-US" sz="1800" cap="none" dirty="0" smtClean="0">
                <a:ea typeface="ＭＳ Ｐゴシック" pitchFamily="34" charset="-128"/>
              </a:rPr>
            </a:br>
            <a:r>
              <a:rPr lang="en-US" sz="1800" cap="none" dirty="0" smtClean="0">
                <a:ea typeface="ＭＳ Ｐゴシック" pitchFamily="34" charset="-128"/>
              </a:rPr>
              <a:t/>
            </a:r>
            <a:br>
              <a:rPr lang="en-US" sz="1800" cap="none" dirty="0" smtClean="0">
                <a:ea typeface="ＭＳ Ｐゴシック" pitchFamily="34" charset="-128"/>
              </a:rPr>
            </a:br>
            <a:r>
              <a:rPr lang="en-US" sz="1800" cap="none" dirty="0" smtClean="0">
                <a:ea typeface="ＭＳ Ｐゴシック" pitchFamily="34" charset="-128"/>
              </a:rPr>
              <a:t>Step 4: Type the credentials into the </a:t>
            </a:r>
            <a:r>
              <a:rPr lang="en-US" sz="1800" cap="none" dirty="0" err="1" smtClean="0">
                <a:ea typeface="ＭＳ Ｐゴシック" pitchFamily="34" charset="-128"/>
              </a:rPr>
              <a:t>LastApp</a:t>
            </a:r>
            <a:r>
              <a:rPr lang="en-US" sz="1800" cap="none" dirty="0" smtClean="0">
                <a:ea typeface="ＭＳ Ｐゴシック" pitchFamily="34" charset="-128"/>
              </a:rPr>
              <a:t> form and select ‘auto-fill’, or hit ‘train’ (depends on the app.)</a:t>
            </a:r>
            <a:br>
              <a:rPr lang="en-US" sz="1800" cap="none" dirty="0" smtClean="0">
                <a:ea typeface="ＭＳ Ｐゴシック" pitchFamily="34" charset="-128"/>
              </a:rPr>
            </a:br>
            <a:r>
              <a:rPr lang="en-US" sz="1800" cap="none" dirty="0" smtClean="0">
                <a:ea typeface="ＭＳ Ｐゴシック" pitchFamily="34" charset="-128"/>
              </a:rPr>
              <a:t/>
            </a:r>
            <a:br>
              <a:rPr lang="en-US" sz="1800" cap="none" dirty="0" smtClean="0">
                <a:ea typeface="ＭＳ Ｐゴシック" pitchFamily="34" charset="-128"/>
              </a:rPr>
            </a:br>
            <a:r>
              <a:rPr lang="en-US" sz="1800" cap="none" dirty="0" smtClean="0">
                <a:ea typeface="ＭＳ Ｐゴシック" pitchFamily="34" charset="-128"/>
              </a:rPr>
              <a:t>Step 5: Hit ‘save’. At this point the new app will have been added to the list of stored apps. You can close all open windows.</a:t>
            </a:r>
            <a:br>
              <a:rPr lang="en-US" sz="1800" cap="none" dirty="0" smtClean="0">
                <a:ea typeface="ＭＳ Ｐゴシック" pitchFamily="34" charset="-128"/>
              </a:rPr>
            </a:br>
            <a:endParaRPr lang="en-US" sz="1800" cap="none" dirty="0">
              <a:ea typeface="ＭＳ Ｐゴシック" pitchFamily="34" charset="-128"/>
            </a:endParaRPr>
          </a:p>
        </p:txBody>
      </p:sp>
      <p:pic>
        <p:nvPicPr>
          <p:cNvPr id="3081" name="Picture 1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75" y="85725"/>
            <a:ext cx="3087688"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990600" y="990600"/>
            <a:ext cx="7239000" cy="369332"/>
          </a:xfrm>
          <a:prstGeom prst="rect">
            <a:avLst/>
          </a:prstGeom>
        </p:spPr>
        <p:txBody>
          <a:bodyPr wrap="square">
            <a:spAutoFit/>
          </a:bodyPr>
          <a:lstStyle/>
          <a:p>
            <a:pPr algn="ctr"/>
            <a:r>
              <a:rPr lang="en-US" b="1" dirty="0" smtClean="0">
                <a:ea typeface="ＭＳ Ｐゴシック" pitchFamily="34" charset="-128"/>
              </a:rPr>
              <a:t>Saving Non-Web Based (Application) Credentials</a:t>
            </a:r>
            <a:endParaRPr lang="en-US" b="1" dirty="0"/>
          </a:p>
        </p:txBody>
      </p:sp>
      <p:sp>
        <p:nvSpPr>
          <p:cNvPr id="5" name="TextBox 4"/>
          <p:cNvSpPr txBox="1"/>
          <p:nvPr/>
        </p:nvSpPr>
        <p:spPr>
          <a:xfrm>
            <a:off x="315942" y="5943600"/>
            <a:ext cx="8828058" cy="369332"/>
          </a:xfrm>
          <a:prstGeom prst="rect">
            <a:avLst/>
          </a:prstGeom>
          <a:noFill/>
        </p:spPr>
        <p:txBody>
          <a:bodyPr wrap="none" rtlCol="0">
            <a:spAutoFit/>
          </a:bodyPr>
          <a:lstStyle/>
          <a:p>
            <a:r>
              <a:rPr lang="en-US" dirty="0" smtClean="0"/>
              <a:t>User Manual: </a:t>
            </a:r>
            <a:r>
              <a:rPr lang="en-US" dirty="0">
                <a:hlinkClick r:id="rId4"/>
              </a:rPr>
              <a:t>http://helpdesk.lastpass.com/password-manager-basics/adding-a-site/</a:t>
            </a:r>
            <a:r>
              <a:rPr lang="en-US" dirty="0" smtClean="0"/>
              <a:t> </a:t>
            </a:r>
            <a:endParaRPr lang="en-US" dirty="0"/>
          </a:p>
        </p:txBody>
      </p:sp>
    </p:spTree>
    <p:extLst>
      <p:ext uri="{BB962C8B-B14F-4D97-AF65-F5344CB8AC3E}">
        <p14:creationId xmlns:p14="http://schemas.microsoft.com/office/powerpoint/2010/main" xmlns="" val="6732612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6"/>
          <p:cNvGrpSpPr>
            <a:grpSpLocks/>
          </p:cNvGrpSpPr>
          <p:nvPr/>
        </p:nvGrpSpPr>
        <p:grpSpPr bwMode="auto">
          <a:xfrm>
            <a:off x="0" y="0"/>
            <a:ext cx="9144000" cy="92075"/>
            <a:chOff x="0" y="0"/>
            <a:chExt cx="9144000" cy="91440"/>
          </a:xfrm>
        </p:grpSpPr>
        <p:sp>
          <p:nvSpPr>
            <p:cNvPr id="13" name="Rectangle 12"/>
            <p:cNvSpPr/>
            <p:nvPr/>
          </p:nvSpPr>
          <p:spPr>
            <a:xfrm>
              <a:off x="0" y="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flipV="1">
              <a:off x="0" y="74098"/>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75" name="Group 17"/>
          <p:cNvGrpSpPr>
            <a:grpSpLocks/>
          </p:cNvGrpSpPr>
          <p:nvPr/>
        </p:nvGrpSpPr>
        <p:grpSpPr bwMode="auto">
          <a:xfrm>
            <a:off x="0" y="6765925"/>
            <a:ext cx="9144000" cy="92075"/>
            <a:chOff x="0" y="6766560"/>
            <a:chExt cx="9144000" cy="91440"/>
          </a:xfrm>
        </p:grpSpPr>
        <p:sp>
          <p:nvSpPr>
            <p:cNvPr id="15" name="Rectangle 14"/>
            <p:cNvSpPr/>
            <p:nvPr/>
          </p:nvSpPr>
          <p:spPr>
            <a:xfrm>
              <a:off x="0" y="676656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flipV="1">
              <a:off x="0" y="6766560"/>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 name="Rectangle 3"/>
          <p:cNvSpPr/>
          <p:nvPr/>
        </p:nvSpPr>
        <p:spPr>
          <a:xfrm>
            <a:off x="0" y="533400"/>
            <a:ext cx="9144000" cy="76200"/>
          </a:xfrm>
          <a:prstGeom prst="rect">
            <a:avLst/>
          </a:prstGeom>
          <a:gradFill flip="none" rotWithShape="1">
            <a:gsLst>
              <a:gs pos="0">
                <a:srgbClr val="D32D27">
                  <a:shade val="30000"/>
                  <a:satMod val="115000"/>
                </a:srgbClr>
              </a:gs>
              <a:gs pos="50000">
                <a:srgbClr val="D32D27">
                  <a:shade val="67500"/>
                  <a:satMod val="115000"/>
                </a:srgbClr>
              </a:gs>
              <a:gs pos="100000">
                <a:srgbClr val="D32D27">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flipV="1">
            <a:off x="0" y="549275"/>
            <a:ext cx="9144000" cy="9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0" y="107950"/>
            <a:ext cx="9144000" cy="425450"/>
          </a:xfrm>
          <a:prstGeom prst="rect">
            <a:avLst/>
          </a:prstGeom>
          <a:gradFill flip="none" rotWithShape="1">
            <a:gsLst>
              <a:gs pos="31000">
                <a:schemeClr val="bg1"/>
              </a:gs>
              <a:gs pos="80000">
                <a:srgbClr val="D32D27"/>
              </a:gs>
              <a:gs pos="100000">
                <a:srgbClr val="D32D2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9" name="TextBox 20"/>
          <p:cNvSpPr txBox="1">
            <a:spLocks noChangeArrowheads="1"/>
          </p:cNvSpPr>
          <p:nvPr/>
        </p:nvSpPr>
        <p:spPr bwMode="auto">
          <a:xfrm>
            <a:off x="7467600" y="128588"/>
            <a:ext cx="16017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bg1"/>
                </a:solidFill>
                <a:latin typeface="Calibri" pitchFamily="34" charset="0"/>
              </a:rPr>
              <a:t>CONFIDENTIAL</a:t>
            </a:r>
          </a:p>
        </p:txBody>
      </p:sp>
      <p:sp>
        <p:nvSpPr>
          <p:cNvPr id="3080" name="Title 22"/>
          <p:cNvSpPr>
            <a:spLocks noGrp="1"/>
          </p:cNvSpPr>
          <p:nvPr>
            <p:ph type="title"/>
          </p:nvPr>
        </p:nvSpPr>
        <p:spPr>
          <a:xfrm>
            <a:off x="381000" y="1587500"/>
            <a:ext cx="8458200" cy="1993900"/>
          </a:xfrm>
        </p:spPr>
        <p:txBody>
          <a:bodyPr/>
          <a:lstStyle/>
          <a:p>
            <a:pPr eaLnBrk="1" hangingPunct="1">
              <a:defRPr/>
            </a:pPr>
            <a:r>
              <a:rPr lang="en-US" sz="1800" cap="none" dirty="0" smtClean="0">
                <a:ea typeface="ＭＳ Ｐゴシック" pitchFamily="34" charset="-128"/>
              </a:rPr>
              <a:t>Step </a:t>
            </a:r>
            <a:r>
              <a:rPr lang="en-US" sz="1800" cap="none" dirty="0">
                <a:ea typeface="ＭＳ Ｐゴシック" pitchFamily="34" charset="-128"/>
              </a:rPr>
              <a:t>1</a:t>
            </a:r>
            <a:r>
              <a:rPr lang="en-US" sz="1800" cap="none" dirty="0" smtClean="0">
                <a:ea typeface="ＭＳ Ｐゴシック" pitchFamily="34" charset="-128"/>
              </a:rPr>
              <a:t>: Click on the </a:t>
            </a:r>
            <a:r>
              <a:rPr lang="en-US" sz="1800" cap="none" dirty="0" err="1" smtClean="0">
                <a:ea typeface="ＭＳ Ｐゴシック" pitchFamily="34" charset="-128"/>
              </a:rPr>
              <a:t>LastApp</a:t>
            </a:r>
            <a:r>
              <a:rPr lang="en-US" sz="1800" cap="none" dirty="0" smtClean="0">
                <a:ea typeface="ＭＳ Ｐゴシック" pitchFamily="34" charset="-128"/>
              </a:rPr>
              <a:t> icon  in the system tray and scroll up to ‘Applications’ and rest on the desired application. Then select ‘launch’ from the menu. </a:t>
            </a:r>
            <a:br>
              <a:rPr lang="en-US" sz="1800" cap="none" dirty="0" smtClean="0">
                <a:ea typeface="ＭＳ Ｐゴシック" pitchFamily="34" charset="-128"/>
              </a:rPr>
            </a:br>
            <a:r>
              <a:rPr lang="en-US" sz="1800" cap="none" dirty="0">
                <a:ea typeface="ＭＳ Ｐゴシック" pitchFamily="34" charset="-128"/>
              </a:rPr>
              <a:t/>
            </a:r>
            <a:br>
              <a:rPr lang="en-US" sz="1800" cap="none" dirty="0">
                <a:ea typeface="ＭＳ Ｐゴシック" pitchFamily="34" charset="-128"/>
              </a:rPr>
            </a:br>
            <a:r>
              <a:rPr lang="en-US" sz="1800" cap="none" dirty="0" smtClean="0">
                <a:ea typeface="ＭＳ Ｐゴシック" pitchFamily="34" charset="-128"/>
              </a:rPr>
              <a:t>Step 2: The stored credentials will auto-fill on the login form</a:t>
            </a:r>
            <a:r>
              <a:rPr lang="en-US" sz="1800" cap="none" dirty="0">
                <a:ea typeface="ＭＳ Ｐゴシック" pitchFamily="34" charset="-128"/>
              </a:rPr>
              <a:t>. Click the </a:t>
            </a:r>
            <a:r>
              <a:rPr lang="en-US" sz="1800" cap="none" dirty="0" smtClean="0">
                <a:ea typeface="ＭＳ Ｐゴシック" pitchFamily="34" charset="-128"/>
              </a:rPr>
              <a:t>submit button to log-in.</a:t>
            </a:r>
            <a:br>
              <a:rPr lang="en-US" sz="1800" cap="none" dirty="0" smtClean="0">
                <a:ea typeface="ＭＳ Ｐゴシック" pitchFamily="34" charset="-128"/>
              </a:rPr>
            </a:br>
            <a:endParaRPr lang="en-US" sz="1800" cap="none" dirty="0">
              <a:ea typeface="ＭＳ Ｐゴシック" pitchFamily="34" charset="-128"/>
            </a:endParaRPr>
          </a:p>
        </p:txBody>
      </p:sp>
      <p:pic>
        <p:nvPicPr>
          <p:cNvPr id="3081" name="Picture 1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75" y="85725"/>
            <a:ext cx="3087688"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990600" y="990600"/>
            <a:ext cx="7239000" cy="369332"/>
          </a:xfrm>
          <a:prstGeom prst="rect">
            <a:avLst/>
          </a:prstGeom>
        </p:spPr>
        <p:txBody>
          <a:bodyPr wrap="square">
            <a:spAutoFit/>
          </a:bodyPr>
          <a:lstStyle/>
          <a:p>
            <a:pPr algn="ctr"/>
            <a:r>
              <a:rPr lang="en-US" b="1" dirty="0" smtClean="0">
                <a:ea typeface="ＭＳ Ｐゴシック" pitchFamily="34" charset="-128"/>
              </a:rPr>
              <a:t>Launching a Saved App – “Hands-free” Login</a:t>
            </a:r>
            <a:endParaRPr lang="en-US" b="1" dirty="0"/>
          </a:p>
        </p:txBody>
      </p:sp>
      <p:sp>
        <p:nvSpPr>
          <p:cNvPr id="17" name="TextBox 16"/>
          <p:cNvSpPr txBox="1"/>
          <p:nvPr/>
        </p:nvSpPr>
        <p:spPr>
          <a:xfrm>
            <a:off x="315942" y="5943600"/>
            <a:ext cx="8828058" cy="369332"/>
          </a:xfrm>
          <a:prstGeom prst="rect">
            <a:avLst/>
          </a:prstGeom>
          <a:noFill/>
        </p:spPr>
        <p:txBody>
          <a:bodyPr wrap="none" rtlCol="0">
            <a:spAutoFit/>
          </a:bodyPr>
          <a:lstStyle/>
          <a:p>
            <a:r>
              <a:rPr lang="en-US" dirty="0" smtClean="0"/>
              <a:t>User Manual: </a:t>
            </a:r>
            <a:r>
              <a:rPr lang="en-US" dirty="0">
                <a:hlinkClick r:id="rId4"/>
              </a:rPr>
              <a:t>http://helpdesk.lastpass.com/password-manager-basics/adding-a-site/</a:t>
            </a:r>
            <a:r>
              <a:rPr lang="en-US" dirty="0" smtClean="0"/>
              <a:t> </a:t>
            </a:r>
            <a:endParaRPr lang="en-US" dirty="0"/>
          </a:p>
        </p:txBody>
      </p:sp>
      <p:sp>
        <p:nvSpPr>
          <p:cNvPr id="18" name="Rectangle 17"/>
          <p:cNvSpPr/>
          <p:nvPr/>
        </p:nvSpPr>
        <p:spPr>
          <a:xfrm>
            <a:off x="1363249" y="3581400"/>
            <a:ext cx="6096000" cy="369332"/>
          </a:xfrm>
          <a:prstGeom prst="rect">
            <a:avLst/>
          </a:prstGeom>
        </p:spPr>
        <p:txBody>
          <a:bodyPr wrap="square">
            <a:spAutoFit/>
          </a:bodyPr>
          <a:lstStyle/>
          <a:p>
            <a:pPr algn="ctr"/>
            <a:r>
              <a:rPr lang="en-US" dirty="0">
                <a:ea typeface="ＭＳ Ｐゴシック" pitchFamily="34" charset="-128"/>
              </a:rPr>
              <a:t>LastPass: The LAST password you’ll have to remember!</a:t>
            </a:r>
            <a:endParaRPr lang="en-US" dirty="0"/>
          </a:p>
        </p:txBody>
      </p:sp>
    </p:spTree>
    <p:extLst>
      <p:ext uri="{BB962C8B-B14F-4D97-AF65-F5344CB8AC3E}">
        <p14:creationId xmlns:p14="http://schemas.microsoft.com/office/powerpoint/2010/main" xmlns="" val="2890236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6"/>
          <p:cNvGrpSpPr>
            <a:grpSpLocks/>
          </p:cNvGrpSpPr>
          <p:nvPr/>
        </p:nvGrpSpPr>
        <p:grpSpPr bwMode="auto">
          <a:xfrm>
            <a:off x="0" y="0"/>
            <a:ext cx="9144000" cy="92075"/>
            <a:chOff x="0" y="0"/>
            <a:chExt cx="9144000" cy="91440"/>
          </a:xfrm>
        </p:grpSpPr>
        <p:sp>
          <p:nvSpPr>
            <p:cNvPr id="13" name="Rectangle 12"/>
            <p:cNvSpPr/>
            <p:nvPr/>
          </p:nvSpPr>
          <p:spPr>
            <a:xfrm>
              <a:off x="0" y="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flipV="1">
              <a:off x="0" y="74098"/>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75" name="Group 17"/>
          <p:cNvGrpSpPr>
            <a:grpSpLocks/>
          </p:cNvGrpSpPr>
          <p:nvPr/>
        </p:nvGrpSpPr>
        <p:grpSpPr bwMode="auto">
          <a:xfrm>
            <a:off x="0" y="6765925"/>
            <a:ext cx="9144000" cy="92075"/>
            <a:chOff x="0" y="6766560"/>
            <a:chExt cx="9144000" cy="91440"/>
          </a:xfrm>
        </p:grpSpPr>
        <p:sp>
          <p:nvSpPr>
            <p:cNvPr id="15" name="Rectangle 14"/>
            <p:cNvSpPr/>
            <p:nvPr/>
          </p:nvSpPr>
          <p:spPr>
            <a:xfrm>
              <a:off x="0" y="676656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flipV="1">
              <a:off x="0" y="6766560"/>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 name="Rectangle 3"/>
          <p:cNvSpPr/>
          <p:nvPr/>
        </p:nvSpPr>
        <p:spPr>
          <a:xfrm>
            <a:off x="0" y="533400"/>
            <a:ext cx="9144000" cy="76200"/>
          </a:xfrm>
          <a:prstGeom prst="rect">
            <a:avLst/>
          </a:prstGeom>
          <a:gradFill flip="none" rotWithShape="1">
            <a:gsLst>
              <a:gs pos="0">
                <a:srgbClr val="D32D27">
                  <a:shade val="30000"/>
                  <a:satMod val="115000"/>
                </a:srgbClr>
              </a:gs>
              <a:gs pos="50000">
                <a:srgbClr val="D32D27">
                  <a:shade val="67500"/>
                  <a:satMod val="115000"/>
                </a:srgbClr>
              </a:gs>
              <a:gs pos="100000">
                <a:srgbClr val="D32D27">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flipV="1">
            <a:off x="0" y="549275"/>
            <a:ext cx="9144000" cy="9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0" y="107950"/>
            <a:ext cx="9144000" cy="425450"/>
          </a:xfrm>
          <a:prstGeom prst="rect">
            <a:avLst/>
          </a:prstGeom>
          <a:gradFill flip="none" rotWithShape="1">
            <a:gsLst>
              <a:gs pos="31000">
                <a:schemeClr val="bg1"/>
              </a:gs>
              <a:gs pos="80000">
                <a:srgbClr val="D32D27"/>
              </a:gs>
              <a:gs pos="100000">
                <a:srgbClr val="D32D2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9" name="TextBox 20"/>
          <p:cNvSpPr txBox="1">
            <a:spLocks noChangeArrowheads="1"/>
          </p:cNvSpPr>
          <p:nvPr/>
        </p:nvSpPr>
        <p:spPr bwMode="auto">
          <a:xfrm>
            <a:off x="7467600" y="128588"/>
            <a:ext cx="16017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bg1"/>
                </a:solidFill>
                <a:latin typeface="Calibri" pitchFamily="34" charset="0"/>
              </a:rPr>
              <a:t>CONFIDENTIAL</a:t>
            </a:r>
          </a:p>
        </p:txBody>
      </p:sp>
      <p:pic>
        <p:nvPicPr>
          <p:cNvPr id="3081" name="Picture 1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75" y="85725"/>
            <a:ext cx="3087688"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686636" y="1828800"/>
            <a:ext cx="7923964" cy="1990288"/>
          </a:xfrm>
          <a:prstGeom prst="rect">
            <a:avLst/>
          </a:prstGeom>
          <a:noFill/>
        </p:spPr>
        <p:txBody>
          <a:bodyPr wrap="none" rtlCol="0">
            <a:spAutoFit/>
          </a:bodyPr>
          <a:lstStyle/>
          <a:p>
            <a:pPr marL="285750" indent="-285750">
              <a:spcBef>
                <a:spcPts val="500"/>
              </a:spcBef>
              <a:spcAft>
                <a:spcPts val="500"/>
              </a:spcAft>
              <a:buFont typeface="Wingdings" pitchFamily="2" charset="2"/>
              <a:buChar char="Ø"/>
            </a:pPr>
            <a:r>
              <a:rPr lang="en-US" dirty="0" smtClean="0"/>
              <a:t>Great </a:t>
            </a:r>
            <a:r>
              <a:rPr lang="en-US" dirty="0">
                <a:ea typeface="ＭＳ Ｐゴシック" pitchFamily="34" charset="-128"/>
              </a:rPr>
              <a:t>p</a:t>
            </a:r>
            <a:r>
              <a:rPr lang="en-US" dirty="0" smtClean="0">
                <a:ea typeface="ＭＳ Ｐゴシック" pitchFamily="34" charset="-128"/>
              </a:rPr>
              <a:t>assword management </a:t>
            </a:r>
            <a:r>
              <a:rPr lang="en-US" dirty="0">
                <a:ea typeface="ＭＳ Ｐゴシック" pitchFamily="34" charset="-128"/>
              </a:rPr>
              <a:t>is impossible w/o a great </a:t>
            </a:r>
            <a:r>
              <a:rPr lang="en-US" dirty="0" smtClean="0">
                <a:ea typeface="ＭＳ Ｐゴシック" pitchFamily="34" charset="-128"/>
              </a:rPr>
              <a:t>tool</a:t>
            </a:r>
          </a:p>
          <a:p>
            <a:pPr marL="285750" indent="-285750">
              <a:spcBef>
                <a:spcPts val="500"/>
              </a:spcBef>
              <a:spcAft>
                <a:spcPts val="500"/>
              </a:spcAft>
              <a:buFont typeface="Wingdings" pitchFamily="2" charset="2"/>
              <a:buChar char="Ø"/>
            </a:pPr>
            <a:r>
              <a:rPr lang="en-US" dirty="0" smtClean="0">
                <a:ea typeface="ＭＳ Ｐゴシック" pitchFamily="34" charset="-128"/>
              </a:rPr>
              <a:t>Auto-fill </a:t>
            </a:r>
            <a:r>
              <a:rPr lang="en-US" dirty="0">
                <a:ea typeface="ＭＳ Ｐゴシック" pitchFamily="34" charset="-128"/>
              </a:rPr>
              <a:t>(hands-free login) will save you </a:t>
            </a:r>
            <a:r>
              <a:rPr lang="en-US" dirty="0" smtClean="0">
                <a:ea typeface="ＭＳ Ｐゴシック" pitchFamily="34" charset="-128"/>
              </a:rPr>
              <a:t>approximately </a:t>
            </a:r>
            <a:r>
              <a:rPr lang="en-US" dirty="0" smtClean="0">
                <a:ea typeface="ＭＳ Ｐゴシック" pitchFamily="34" charset="-128"/>
              </a:rPr>
              <a:t>1</a:t>
            </a:r>
            <a:r>
              <a:rPr lang="en-US" dirty="0" smtClean="0">
                <a:ea typeface="ＭＳ Ｐゴシック" pitchFamily="34" charset="-128"/>
              </a:rPr>
              <a:t> hour </a:t>
            </a:r>
            <a:r>
              <a:rPr lang="en-US" dirty="0">
                <a:ea typeface="ＭＳ Ｐゴシック" pitchFamily="34" charset="-128"/>
              </a:rPr>
              <a:t>per </a:t>
            </a:r>
            <a:r>
              <a:rPr lang="en-US" dirty="0" smtClean="0">
                <a:ea typeface="ＭＳ Ｐゴシック" pitchFamily="34" charset="-128"/>
              </a:rPr>
              <a:t>month</a:t>
            </a:r>
          </a:p>
          <a:p>
            <a:pPr marL="285750" indent="-285750">
              <a:spcBef>
                <a:spcPts val="500"/>
              </a:spcBef>
              <a:spcAft>
                <a:spcPts val="500"/>
              </a:spcAft>
              <a:buFont typeface="Wingdings" pitchFamily="2" charset="2"/>
              <a:buChar char="Ø"/>
            </a:pPr>
            <a:r>
              <a:rPr lang="en-US" dirty="0" smtClean="0">
                <a:ea typeface="ＭＳ Ｐゴシック" pitchFamily="34" charset="-128"/>
              </a:rPr>
              <a:t>You </a:t>
            </a:r>
            <a:r>
              <a:rPr lang="en-US" dirty="0">
                <a:ea typeface="ＭＳ Ｐゴシック" pitchFamily="34" charset="-128"/>
              </a:rPr>
              <a:t>will never feel the frustration of a forgotten password </a:t>
            </a:r>
            <a:r>
              <a:rPr lang="en-US" dirty="0" smtClean="0">
                <a:ea typeface="ＭＳ Ｐゴシック" pitchFamily="34" charset="-128"/>
              </a:rPr>
              <a:t>again</a:t>
            </a:r>
          </a:p>
          <a:p>
            <a:pPr marL="285750" indent="-285750">
              <a:spcBef>
                <a:spcPts val="500"/>
              </a:spcBef>
              <a:spcAft>
                <a:spcPts val="500"/>
              </a:spcAft>
              <a:buFont typeface="Wingdings" pitchFamily="2" charset="2"/>
              <a:buChar char="Ø"/>
            </a:pPr>
            <a:r>
              <a:rPr lang="en-US" dirty="0" smtClean="0">
                <a:ea typeface="ＭＳ Ｐゴシック" pitchFamily="34" charset="-128"/>
              </a:rPr>
              <a:t>Fewer </a:t>
            </a:r>
            <a:r>
              <a:rPr lang="en-US" dirty="0">
                <a:ea typeface="ＭＳ Ｐゴシック" pitchFamily="34" charset="-128"/>
              </a:rPr>
              <a:t>calls to the </a:t>
            </a:r>
            <a:r>
              <a:rPr lang="en-US" dirty="0" smtClean="0">
                <a:ea typeface="ＭＳ Ｐゴシック" pitchFamily="34" charset="-128"/>
              </a:rPr>
              <a:t>helpdesk</a:t>
            </a:r>
          </a:p>
          <a:p>
            <a:pPr marL="285750" indent="-285750">
              <a:spcBef>
                <a:spcPts val="500"/>
              </a:spcBef>
              <a:spcAft>
                <a:spcPts val="500"/>
              </a:spcAft>
              <a:buFont typeface="Wingdings" pitchFamily="2" charset="2"/>
              <a:buChar char="Ø"/>
            </a:pPr>
            <a:r>
              <a:rPr lang="en-US" dirty="0" smtClean="0">
                <a:ea typeface="ＭＳ Ｐゴシック" pitchFamily="34" charset="-128"/>
              </a:rPr>
              <a:t>Better </a:t>
            </a:r>
            <a:r>
              <a:rPr lang="en-US" dirty="0">
                <a:ea typeface="ＭＳ Ｐゴシック" pitchFamily="34" charset="-128"/>
              </a:rPr>
              <a:t>security for </a:t>
            </a:r>
            <a:r>
              <a:rPr lang="en-US" dirty="0" smtClean="0">
                <a:ea typeface="ＭＳ Ｐゴシック" pitchFamily="34" charset="-128"/>
              </a:rPr>
              <a:t>company tools and </a:t>
            </a:r>
            <a:r>
              <a:rPr lang="en-US" dirty="0">
                <a:ea typeface="ＭＳ Ｐゴシック" pitchFamily="34" charset="-128"/>
              </a:rPr>
              <a:t>data</a:t>
            </a:r>
            <a:r>
              <a:rPr lang="en-US" dirty="0" smtClean="0"/>
              <a:t> </a:t>
            </a:r>
            <a:endParaRPr lang="en-US" dirty="0"/>
          </a:p>
        </p:txBody>
      </p:sp>
      <p:sp>
        <p:nvSpPr>
          <p:cNvPr id="17" name="Rectangle 16"/>
          <p:cNvSpPr/>
          <p:nvPr/>
        </p:nvSpPr>
        <p:spPr>
          <a:xfrm>
            <a:off x="1447800" y="1078468"/>
            <a:ext cx="6324600" cy="369332"/>
          </a:xfrm>
          <a:prstGeom prst="rect">
            <a:avLst/>
          </a:prstGeom>
        </p:spPr>
        <p:txBody>
          <a:bodyPr wrap="square">
            <a:spAutoFit/>
          </a:bodyPr>
          <a:lstStyle/>
          <a:p>
            <a:pPr algn="ctr"/>
            <a:r>
              <a:rPr lang="en-US" b="1" dirty="0" smtClean="0">
                <a:ea typeface="ＭＳ Ｐゴシック" pitchFamily="34" charset="-128"/>
              </a:rPr>
              <a:t>Why Use LastPass?</a:t>
            </a:r>
            <a:endParaRPr lang="en-US" b="1" dirty="0"/>
          </a:p>
        </p:txBody>
      </p:sp>
    </p:spTree>
    <p:extLst>
      <p:ext uri="{BB962C8B-B14F-4D97-AF65-F5344CB8AC3E}">
        <p14:creationId xmlns:p14="http://schemas.microsoft.com/office/powerpoint/2010/main" xmlns="" val="857934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p:cNvGrpSpPr>
            <a:grpSpLocks/>
          </p:cNvGrpSpPr>
          <p:nvPr/>
        </p:nvGrpSpPr>
        <p:grpSpPr bwMode="auto">
          <a:xfrm>
            <a:off x="0" y="0"/>
            <a:ext cx="9144000" cy="92075"/>
            <a:chOff x="0" y="0"/>
            <a:chExt cx="9144000" cy="91440"/>
          </a:xfrm>
        </p:grpSpPr>
        <p:sp>
          <p:nvSpPr>
            <p:cNvPr id="13" name="Rectangle 12"/>
            <p:cNvSpPr/>
            <p:nvPr/>
          </p:nvSpPr>
          <p:spPr>
            <a:xfrm>
              <a:off x="0" y="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flipV="1">
              <a:off x="0" y="74098"/>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6" name="Group 17"/>
          <p:cNvGrpSpPr>
            <a:grpSpLocks/>
          </p:cNvGrpSpPr>
          <p:nvPr/>
        </p:nvGrpSpPr>
        <p:grpSpPr bwMode="auto">
          <a:xfrm>
            <a:off x="0" y="6765925"/>
            <a:ext cx="9144000" cy="92075"/>
            <a:chOff x="0" y="6766560"/>
            <a:chExt cx="9144000" cy="91440"/>
          </a:xfrm>
        </p:grpSpPr>
        <p:sp>
          <p:nvSpPr>
            <p:cNvPr id="15" name="Rectangle 14"/>
            <p:cNvSpPr/>
            <p:nvPr/>
          </p:nvSpPr>
          <p:spPr>
            <a:xfrm>
              <a:off x="0" y="676656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flipV="1">
              <a:off x="0" y="6766560"/>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 name="Rectangle 3"/>
          <p:cNvSpPr/>
          <p:nvPr/>
        </p:nvSpPr>
        <p:spPr>
          <a:xfrm>
            <a:off x="0" y="533400"/>
            <a:ext cx="9144000" cy="76200"/>
          </a:xfrm>
          <a:prstGeom prst="rect">
            <a:avLst/>
          </a:prstGeom>
          <a:gradFill flip="none" rotWithShape="1">
            <a:gsLst>
              <a:gs pos="0">
                <a:srgbClr val="D32D27">
                  <a:shade val="30000"/>
                  <a:satMod val="115000"/>
                </a:srgbClr>
              </a:gs>
              <a:gs pos="50000">
                <a:srgbClr val="D32D27">
                  <a:shade val="67500"/>
                  <a:satMod val="115000"/>
                </a:srgbClr>
              </a:gs>
              <a:gs pos="100000">
                <a:srgbClr val="D32D27">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flipV="1">
            <a:off x="0" y="549275"/>
            <a:ext cx="9144000" cy="9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0" y="107950"/>
            <a:ext cx="9144000" cy="425450"/>
          </a:xfrm>
          <a:prstGeom prst="rect">
            <a:avLst/>
          </a:prstGeom>
          <a:gradFill flip="none" rotWithShape="1">
            <a:gsLst>
              <a:gs pos="31000">
                <a:schemeClr val="bg1"/>
              </a:gs>
              <a:gs pos="80000">
                <a:srgbClr val="D32D27"/>
              </a:gs>
              <a:gs pos="100000">
                <a:srgbClr val="D32D2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9" name="TextBox 20"/>
          <p:cNvSpPr txBox="1">
            <a:spLocks noChangeArrowheads="1"/>
          </p:cNvSpPr>
          <p:nvPr/>
        </p:nvSpPr>
        <p:spPr bwMode="auto">
          <a:xfrm>
            <a:off x="7467600" y="128588"/>
            <a:ext cx="16017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bg1"/>
                </a:solidFill>
                <a:latin typeface="Calibri" pitchFamily="34" charset="0"/>
              </a:rPr>
              <a:t>CONFIDENTIAL</a:t>
            </a:r>
          </a:p>
        </p:txBody>
      </p:sp>
      <p:pic>
        <p:nvPicPr>
          <p:cNvPr id="3081" name="Picture 1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75" y="85725"/>
            <a:ext cx="3087688"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1371600" y="990600"/>
            <a:ext cx="6324600" cy="369332"/>
          </a:xfrm>
          <a:prstGeom prst="rect">
            <a:avLst/>
          </a:prstGeom>
        </p:spPr>
        <p:txBody>
          <a:bodyPr wrap="square">
            <a:spAutoFit/>
          </a:bodyPr>
          <a:lstStyle/>
          <a:p>
            <a:pPr algn="ctr"/>
            <a:r>
              <a:rPr lang="en-US" b="1" dirty="0" smtClean="0">
                <a:ea typeface="ＭＳ Ｐゴシック" pitchFamily="34" charset="-128"/>
              </a:rPr>
              <a:t>Why Use LastPass?</a:t>
            </a:r>
            <a:endParaRPr lang="en-US" b="1" dirty="0"/>
          </a:p>
        </p:txBody>
      </p:sp>
      <p:sp>
        <p:nvSpPr>
          <p:cNvPr id="7" name="TextBox 6"/>
          <p:cNvSpPr txBox="1"/>
          <p:nvPr/>
        </p:nvSpPr>
        <p:spPr>
          <a:xfrm>
            <a:off x="626049" y="1600200"/>
            <a:ext cx="7451152" cy="3226524"/>
          </a:xfrm>
          <a:prstGeom prst="rect">
            <a:avLst/>
          </a:prstGeom>
          <a:noFill/>
        </p:spPr>
        <p:txBody>
          <a:bodyPr wrap="square" rtlCol="0">
            <a:spAutoFit/>
          </a:bodyPr>
          <a:lstStyle/>
          <a:p>
            <a:pPr marL="285750" indent="-285750">
              <a:spcBef>
                <a:spcPts val="500"/>
              </a:spcBef>
              <a:spcAft>
                <a:spcPts val="500"/>
              </a:spcAft>
              <a:buFont typeface="Wingdings" pitchFamily="2" charset="2"/>
              <a:buChar char="Ø"/>
            </a:pPr>
            <a:r>
              <a:rPr lang="en-US" dirty="0" smtClean="0"/>
              <a:t>Welcom</a:t>
            </a:r>
            <a:r>
              <a:rPr lang="en-US" dirty="0" smtClean="0"/>
              <a:t>e email walks you thru downloading LastPass and creating your account</a:t>
            </a:r>
          </a:p>
          <a:p>
            <a:pPr marL="285750" indent="-285750">
              <a:spcBef>
                <a:spcPts val="500"/>
              </a:spcBef>
              <a:spcAft>
                <a:spcPts val="500"/>
              </a:spcAft>
              <a:buFont typeface="Wingdings" pitchFamily="2" charset="2"/>
              <a:buChar char="Ø"/>
            </a:pPr>
            <a:r>
              <a:rPr lang="en-US" dirty="0" smtClean="0"/>
              <a:t>For your Master Password, consider using a passphras</a:t>
            </a:r>
            <a:r>
              <a:rPr lang="en-US" dirty="0" smtClean="0"/>
              <a:t>e (I like 2 go 2 the beach!) instead of password</a:t>
            </a:r>
          </a:p>
          <a:p>
            <a:pPr marL="285750" indent="-285750">
              <a:spcBef>
                <a:spcPts val="500"/>
              </a:spcBef>
              <a:spcAft>
                <a:spcPts val="500"/>
              </a:spcAft>
              <a:buFont typeface="Wingdings" pitchFamily="2" charset="2"/>
              <a:buChar char="Ø"/>
            </a:pPr>
            <a:r>
              <a:rPr lang="en-US" dirty="0" smtClean="0"/>
              <a:t>Your Master Password is the last password you will have to remember</a:t>
            </a:r>
          </a:p>
          <a:p>
            <a:pPr marL="285750" indent="-285750">
              <a:spcBef>
                <a:spcPts val="500"/>
              </a:spcBef>
              <a:spcAft>
                <a:spcPts val="500"/>
              </a:spcAft>
              <a:buFont typeface="Wingdings" pitchFamily="2" charset="2"/>
              <a:buChar char="Ø"/>
            </a:pPr>
            <a:r>
              <a:rPr lang="en-US" dirty="0" smtClean="0"/>
              <a:t>Login to LastPass</a:t>
            </a:r>
          </a:p>
          <a:p>
            <a:pPr marL="285750" indent="-285750">
              <a:spcBef>
                <a:spcPts val="500"/>
              </a:spcBef>
              <a:spcAft>
                <a:spcPts val="500"/>
              </a:spcAft>
              <a:buFont typeface="Wingdings" pitchFamily="2" charset="2"/>
              <a:buChar char="Ø"/>
            </a:pPr>
            <a:r>
              <a:rPr lang="en-US" dirty="0" smtClean="0"/>
              <a:t>Stores sites as you go (no personal data please)</a:t>
            </a:r>
          </a:p>
          <a:p>
            <a:pPr marL="285750" indent="-285750">
              <a:spcBef>
                <a:spcPts val="500"/>
              </a:spcBef>
              <a:spcAft>
                <a:spcPts val="500"/>
              </a:spcAft>
              <a:buFont typeface="Wingdings" pitchFamily="2" charset="2"/>
              <a:buChar char="Ø"/>
            </a:pPr>
            <a:r>
              <a:rPr lang="en-US" dirty="0" err="1" smtClean="0"/>
              <a:t>Handsfree</a:t>
            </a:r>
            <a:r>
              <a:rPr lang="en-US" dirty="0" smtClean="0"/>
              <a:t> login after that!</a:t>
            </a:r>
          </a:p>
        </p:txBody>
      </p:sp>
      <p:sp>
        <p:nvSpPr>
          <p:cNvPr id="17" name="TextBox 16"/>
          <p:cNvSpPr txBox="1"/>
          <p:nvPr/>
        </p:nvSpPr>
        <p:spPr>
          <a:xfrm>
            <a:off x="692239" y="5297269"/>
            <a:ext cx="7994561" cy="646331"/>
          </a:xfrm>
          <a:prstGeom prst="rect">
            <a:avLst/>
          </a:prstGeom>
          <a:noFill/>
        </p:spPr>
        <p:txBody>
          <a:bodyPr wrap="none" rtlCol="0">
            <a:spAutoFit/>
          </a:bodyPr>
          <a:lstStyle/>
          <a:p>
            <a:r>
              <a:rPr lang="en-US" dirty="0" smtClean="0"/>
              <a:t>Getting Started with LastPass Video Tutorial:</a:t>
            </a:r>
          </a:p>
          <a:p>
            <a:r>
              <a:rPr lang="en-US" dirty="0">
                <a:hlinkClick r:id="rId4"/>
              </a:rPr>
              <a:t>https://www.youtube.com/watch?v=tx8tnVX8z7w&amp;feature=player_embedded</a:t>
            </a:r>
            <a:endParaRPr lang="en-US" dirty="0"/>
          </a:p>
        </p:txBody>
      </p:sp>
    </p:spTree>
    <p:extLst>
      <p:ext uri="{BB962C8B-B14F-4D97-AF65-F5344CB8AC3E}">
        <p14:creationId xmlns:p14="http://schemas.microsoft.com/office/powerpoint/2010/main" xmlns="" val="857934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6988" y="1653931"/>
            <a:ext cx="8648412" cy="45944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3074" name="Group 16"/>
          <p:cNvGrpSpPr>
            <a:grpSpLocks/>
          </p:cNvGrpSpPr>
          <p:nvPr/>
        </p:nvGrpSpPr>
        <p:grpSpPr bwMode="auto">
          <a:xfrm>
            <a:off x="0" y="0"/>
            <a:ext cx="9144000" cy="92075"/>
            <a:chOff x="0" y="0"/>
            <a:chExt cx="9144000" cy="91440"/>
          </a:xfrm>
        </p:grpSpPr>
        <p:sp>
          <p:nvSpPr>
            <p:cNvPr id="13" name="Rectangle 12"/>
            <p:cNvSpPr/>
            <p:nvPr/>
          </p:nvSpPr>
          <p:spPr>
            <a:xfrm>
              <a:off x="0" y="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flipV="1">
              <a:off x="0" y="74098"/>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75" name="Group 17"/>
          <p:cNvGrpSpPr>
            <a:grpSpLocks/>
          </p:cNvGrpSpPr>
          <p:nvPr/>
        </p:nvGrpSpPr>
        <p:grpSpPr bwMode="auto">
          <a:xfrm>
            <a:off x="0" y="6765925"/>
            <a:ext cx="9144000" cy="92075"/>
            <a:chOff x="0" y="6766560"/>
            <a:chExt cx="9144000" cy="91440"/>
          </a:xfrm>
        </p:grpSpPr>
        <p:sp>
          <p:nvSpPr>
            <p:cNvPr id="15" name="Rectangle 14"/>
            <p:cNvSpPr/>
            <p:nvPr/>
          </p:nvSpPr>
          <p:spPr>
            <a:xfrm>
              <a:off x="0" y="676656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flipV="1">
              <a:off x="0" y="6766560"/>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 name="Rectangle 3"/>
          <p:cNvSpPr/>
          <p:nvPr/>
        </p:nvSpPr>
        <p:spPr>
          <a:xfrm>
            <a:off x="0" y="533400"/>
            <a:ext cx="9144000" cy="76200"/>
          </a:xfrm>
          <a:prstGeom prst="rect">
            <a:avLst/>
          </a:prstGeom>
          <a:gradFill flip="none" rotWithShape="1">
            <a:gsLst>
              <a:gs pos="0">
                <a:srgbClr val="D32D27">
                  <a:shade val="30000"/>
                  <a:satMod val="115000"/>
                </a:srgbClr>
              </a:gs>
              <a:gs pos="50000">
                <a:srgbClr val="D32D27">
                  <a:shade val="67500"/>
                  <a:satMod val="115000"/>
                </a:srgbClr>
              </a:gs>
              <a:gs pos="100000">
                <a:srgbClr val="D32D27">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flipV="1">
            <a:off x="0" y="549275"/>
            <a:ext cx="9144000" cy="9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0" y="107950"/>
            <a:ext cx="9144000" cy="425450"/>
          </a:xfrm>
          <a:prstGeom prst="rect">
            <a:avLst/>
          </a:prstGeom>
          <a:gradFill flip="none" rotWithShape="1">
            <a:gsLst>
              <a:gs pos="31000">
                <a:schemeClr val="bg1"/>
              </a:gs>
              <a:gs pos="80000">
                <a:srgbClr val="D32D27"/>
              </a:gs>
              <a:gs pos="100000">
                <a:srgbClr val="D32D2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9" name="TextBox 20"/>
          <p:cNvSpPr txBox="1">
            <a:spLocks noChangeArrowheads="1"/>
          </p:cNvSpPr>
          <p:nvPr/>
        </p:nvSpPr>
        <p:spPr bwMode="auto">
          <a:xfrm>
            <a:off x="7467600" y="128588"/>
            <a:ext cx="16017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bg1"/>
                </a:solidFill>
                <a:latin typeface="Calibri" pitchFamily="34" charset="0"/>
              </a:rPr>
              <a:t>CONFIDENTIAL</a:t>
            </a:r>
          </a:p>
        </p:txBody>
      </p:sp>
      <p:pic>
        <p:nvPicPr>
          <p:cNvPr id="3081" name="Picture 17"/>
          <p:cNvPicPr>
            <a:picLocks noChangeAspect="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66675" y="85725"/>
            <a:ext cx="3087688"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38894" y="762000"/>
            <a:ext cx="6439694" cy="646331"/>
          </a:xfrm>
          <a:prstGeom prst="rect">
            <a:avLst/>
          </a:prstGeom>
        </p:spPr>
        <p:txBody>
          <a:bodyPr wrap="square">
            <a:spAutoFit/>
          </a:bodyPr>
          <a:lstStyle/>
          <a:p>
            <a:pPr algn="ctr"/>
            <a:r>
              <a:rPr lang="en-US" b="1" dirty="0" smtClean="0">
                <a:latin typeface="Arial" pitchFamily="34" charset="0"/>
                <a:ea typeface="ＭＳ Ｐゴシック" pitchFamily="34" charset="-128"/>
                <a:cs typeface="Arial" pitchFamily="34" charset="0"/>
              </a:rPr>
              <a:t>Your </a:t>
            </a:r>
            <a:r>
              <a:rPr lang="en-US" b="1" dirty="0" err="1" smtClean="0">
                <a:latin typeface="Arial" pitchFamily="34" charset="0"/>
                <a:ea typeface="ＭＳ Ｐゴシック" pitchFamily="34" charset="-128"/>
                <a:cs typeface="Arial" pitchFamily="34" charset="0"/>
              </a:rPr>
              <a:t>LastPassVault</a:t>
            </a:r>
            <a:r>
              <a:rPr lang="en-US" b="1" dirty="0" smtClean="0">
                <a:latin typeface="Arial" pitchFamily="34" charset="0"/>
                <a:ea typeface="ＭＳ Ｐゴシック" pitchFamily="34" charset="-128"/>
                <a:cs typeface="Arial" pitchFamily="34" charset="0"/>
              </a:rPr>
              <a:t> </a:t>
            </a:r>
            <a:br>
              <a:rPr lang="en-US" b="1" dirty="0" smtClean="0">
                <a:latin typeface="Arial" pitchFamily="34" charset="0"/>
                <a:ea typeface="ＭＳ Ｐゴシック" pitchFamily="34" charset="-128"/>
                <a:cs typeface="Arial" pitchFamily="34" charset="0"/>
              </a:rPr>
            </a:br>
            <a:r>
              <a:rPr lang="en-US" b="1" dirty="0" smtClean="0">
                <a:latin typeface="Arial" pitchFamily="34" charset="0"/>
                <a:ea typeface="ＭＳ Ｐゴシック" pitchFamily="34" charset="-128"/>
                <a:cs typeface="Arial" pitchFamily="34" charset="0"/>
              </a:rPr>
              <a:t>(accessed via the Plug-in or from www.lastpass.com)</a:t>
            </a:r>
            <a:endParaRPr lang="en-US" b="1" dirty="0">
              <a:latin typeface="Arial" pitchFamily="34" charset="0"/>
              <a:cs typeface="Arial" pitchFamily="34" charset="0"/>
            </a:endParaRPr>
          </a:p>
        </p:txBody>
      </p:sp>
      <p:sp>
        <p:nvSpPr>
          <p:cNvPr id="8" name="Rectangular Callout 7"/>
          <p:cNvSpPr/>
          <p:nvPr/>
        </p:nvSpPr>
        <p:spPr>
          <a:xfrm>
            <a:off x="6248400" y="762000"/>
            <a:ext cx="2590800" cy="685800"/>
          </a:xfrm>
          <a:prstGeom prst="wedgeRectCallout">
            <a:avLst>
              <a:gd name="adj1" fmla="val 37000"/>
              <a:gd name="adj2" fmla="val 1128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The LastPass Plug-in</a:t>
            </a:r>
          </a:p>
          <a:p>
            <a:pPr algn="ctr"/>
            <a:r>
              <a:rPr lang="en-US" sz="1400" dirty="0" smtClean="0"/>
              <a:t>Red Icon = Logged-on</a:t>
            </a:r>
          </a:p>
          <a:p>
            <a:pPr algn="ctr"/>
            <a:r>
              <a:rPr lang="en-US" sz="1400" dirty="0" smtClean="0"/>
              <a:t>Gray = Logged-off</a:t>
            </a:r>
            <a:endParaRPr lang="en-US" sz="1400" dirty="0"/>
          </a:p>
        </p:txBody>
      </p:sp>
      <p:sp>
        <p:nvSpPr>
          <p:cNvPr id="33" name="Rectangular Callout 32"/>
          <p:cNvSpPr/>
          <p:nvPr/>
        </p:nvSpPr>
        <p:spPr>
          <a:xfrm>
            <a:off x="321945" y="5354088"/>
            <a:ext cx="1379537" cy="457200"/>
          </a:xfrm>
          <a:prstGeom prst="wedgeRectCallout">
            <a:avLst>
              <a:gd name="adj1" fmla="val 74206"/>
              <a:gd name="adj2" fmla="val -3438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‘Group’</a:t>
            </a:r>
          </a:p>
        </p:txBody>
      </p:sp>
      <p:cxnSp>
        <p:nvCxnSpPr>
          <p:cNvPr id="7" name="Straight Connector 6"/>
          <p:cNvCxnSpPr/>
          <p:nvPr/>
        </p:nvCxnSpPr>
        <p:spPr>
          <a:xfrm flipV="1">
            <a:off x="5773901" y="4243557"/>
            <a:ext cx="740405" cy="1950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930743" y="4243557"/>
            <a:ext cx="583563" cy="1485900"/>
          </a:xfrm>
          <a:prstGeom prst="line">
            <a:avLst/>
          </a:prstGeom>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616004" y="4370683"/>
            <a:ext cx="2632396" cy="21495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1" name="Rectangular Callout 30"/>
          <p:cNvSpPr/>
          <p:nvPr/>
        </p:nvSpPr>
        <p:spPr>
          <a:xfrm>
            <a:off x="4724401" y="2595103"/>
            <a:ext cx="1676400" cy="452897"/>
          </a:xfrm>
          <a:prstGeom prst="wedgeRectCallout">
            <a:avLst>
              <a:gd name="adj1" fmla="val 76491"/>
              <a:gd name="adj2" fmla="val 308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t>Collapse and Expand All Folders</a:t>
            </a:r>
          </a:p>
        </p:txBody>
      </p:sp>
      <p:sp>
        <p:nvSpPr>
          <p:cNvPr id="32" name="Rectangular Callout 31"/>
          <p:cNvSpPr/>
          <p:nvPr/>
        </p:nvSpPr>
        <p:spPr>
          <a:xfrm>
            <a:off x="7683781" y="4961606"/>
            <a:ext cx="1003019" cy="905794"/>
          </a:xfrm>
          <a:prstGeom prst="wedgeRectCallout">
            <a:avLst>
              <a:gd name="adj1" fmla="val -105011"/>
              <a:gd name="adj2" fmla="val -669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sz="1400" dirty="0" smtClean="0"/>
              <a:t>Edit</a:t>
            </a:r>
          </a:p>
          <a:p>
            <a:pPr marL="285750" indent="-285750">
              <a:buFont typeface="Arial" pitchFamily="34" charset="0"/>
              <a:buChar char="•"/>
            </a:pPr>
            <a:r>
              <a:rPr lang="en-US" sz="1400" dirty="0" smtClean="0"/>
              <a:t>Launch</a:t>
            </a:r>
          </a:p>
          <a:p>
            <a:pPr marL="285750" indent="-285750">
              <a:buFont typeface="Arial" pitchFamily="34" charset="0"/>
              <a:buChar char="•"/>
            </a:pPr>
            <a:r>
              <a:rPr lang="en-US" sz="1400" dirty="0" smtClean="0"/>
              <a:t>Delete</a:t>
            </a:r>
          </a:p>
        </p:txBody>
      </p:sp>
    </p:spTree>
    <p:extLst>
      <p:ext uri="{BB962C8B-B14F-4D97-AF65-F5344CB8AC3E}">
        <p14:creationId xmlns:p14="http://schemas.microsoft.com/office/powerpoint/2010/main" xmlns="" val="178782701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6"/>
          <p:cNvGrpSpPr>
            <a:grpSpLocks/>
          </p:cNvGrpSpPr>
          <p:nvPr/>
        </p:nvGrpSpPr>
        <p:grpSpPr bwMode="auto">
          <a:xfrm>
            <a:off x="0" y="0"/>
            <a:ext cx="9144000" cy="92075"/>
            <a:chOff x="0" y="0"/>
            <a:chExt cx="9144000" cy="91440"/>
          </a:xfrm>
        </p:grpSpPr>
        <p:sp>
          <p:nvSpPr>
            <p:cNvPr id="13" name="Rectangle 12"/>
            <p:cNvSpPr/>
            <p:nvPr/>
          </p:nvSpPr>
          <p:spPr>
            <a:xfrm>
              <a:off x="0" y="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flipV="1">
              <a:off x="0" y="74098"/>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75" name="Group 17"/>
          <p:cNvGrpSpPr>
            <a:grpSpLocks/>
          </p:cNvGrpSpPr>
          <p:nvPr/>
        </p:nvGrpSpPr>
        <p:grpSpPr bwMode="auto">
          <a:xfrm>
            <a:off x="0" y="6765925"/>
            <a:ext cx="9144000" cy="92075"/>
            <a:chOff x="0" y="6766560"/>
            <a:chExt cx="9144000" cy="91440"/>
          </a:xfrm>
        </p:grpSpPr>
        <p:sp>
          <p:nvSpPr>
            <p:cNvPr id="15" name="Rectangle 14"/>
            <p:cNvSpPr/>
            <p:nvPr/>
          </p:nvSpPr>
          <p:spPr>
            <a:xfrm>
              <a:off x="0" y="676656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flipV="1">
              <a:off x="0" y="6766560"/>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 name="Rectangle 3"/>
          <p:cNvSpPr/>
          <p:nvPr/>
        </p:nvSpPr>
        <p:spPr>
          <a:xfrm>
            <a:off x="0" y="533400"/>
            <a:ext cx="9144000" cy="76200"/>
          </a:xfrm>
          <a:prstGeom prst="rect">
            <a:avLst/>
          </a:prstGeom>
          <a:gradFill flip="none" rotWithShape="1">
            <a:gsLst>
              <a:gs pos="0">
                <a:srgbClr val="D32D27">
                  <a:shade val="30000"/>
                  <a:satMod val="115000"/>
                </a:srgbClr>
              </a:gs>
              <a:gs pos="50000">
                <a:srgbClr val="D32D27">
                  <a:shade val="67500"/>
                  <a:satMod val="115000"/>
                </a:srgbClr>
              </a:gs>
              <a:gs pos="100000">
                <a:srgbClr val="D32D27">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flipV="1">
            <a:off x="0" y="549275"/>
            <a:ext cx="9144000" cy="9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0" y="107950"/>
            <a:ext cx="9144000" cy="425450"/>
          </a:xfrm>
          <a:prstGeom prst="rect">
            <a:avLst/>
          </a:prstGeom>
          <a:gradFill flip="none" rotWithShape="1">
            <a:gsLst>
              <a:gs pos="31000">
                <a:schemeClr val="bg1"/>
              </a:gs>
              <a:gs pos="80000">
                <a:srgbClr val="D32D27"/>
              </a:gs>
              <a:gs pos="100000">
                <a:srgbClr val="D32D2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9" name="TextBox 20"/>
          <p:cNvSpPr txBox="1">
            <a:spLocks noChangeArrowheads="1"/>
          </p:cNvSpPr>
          <p:nvPr/>
        </p:nvSpPr>
        <p:spPr bwMode="auto">
          <a:xfrm>
            <a:off x="7467600" y="128588"/>
            <a:ext cx="16017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bg1"/>
                </a:solidFill>
                <a:latin typeface="Calibri" pitchFamily="34" charset="0"/>
              </a:rPr>
              <a:t>CONFIDENTIAL</a:t>
            </a:r>
          </a:p>
        </p:txBody>
      </p:sp>
      <p:sp>
        <p:nvSpPr>
          <p:cNvPr id="3080" name="Title 22"/>
          <p:cNvSpPr>
            <a:spLocks noGrp="1"/>
          </p:cNvSpPr>
          <p:nvPr>
            <p:ph type="title"/>
          </p:nvPr>
        </p:nvSpPr>
        <p:spPr>
          <a:xfrm>
            <a:off x="381000" y="1816100"/>
            <a:ext cx="8458200" cy="1993900"/>
          </a:xfrm>
        </p:spPr>
        <p:txBody>
          <a:bodyPr/>
          <a:lstStyle/>
          <a:p>
            <a:pPr eaLnBrk="1" hangingPunct="1">
              <a:lnSpc>
                <a:spcPts val="3500"/>
              </a:lnSpc>
              <a:spcBef>
                <a:spcPts val="300"/>
              </a:spcBef>
              <a:spcAft>
                <a:spcPts val="300"/>
              </a:spcAft>
              <a:defRPr/>
            </a:pPr>
            <a:r>
              <a:rPr lang="en-US" sz="1800" cap="none" dirty="0" smtClean="0">
                <a:ea typeface="ＭＳ Ｐゴシック" pitchFamily="34" charset="-128"/>
              </a:rPr>
              <a:t>Step 1: Browse to the desired site and log in.</a:t>
            </a:r>
            <a:br>
              <a:rPr lang="en-US" sz="1800" cap="none" dirty="0" smtClean="0">
                <a:ea typeface="ＭＳ Ｐゴシック" pitchFamily="34" charset="-128"/>
              </a:rPr>
            </a:br>
            <a:r>
              <a:rPr lang="en-US" sz="1800" cap="none" dirty="0" smtClean="0">
                <a:ea typeface="ＭＳ Ｐゴシック" pitchFamily="34" charset="-128"/>
              </a:rPr>
              <a:t>Step 2: Note the prompt in the notification bar. Hit ‘save site’. </a:t>
            </a:r>
            <a:br>
              <a:rPr lang="en-US" sz="1800" cap="none" dirty="0" smtClean="0">
                <a:ea typeface="ＭＳ Ｐゴシック" pitchFamily="34" charset="-128"/>
              </a:rPr>
            </a:br>
            <a:r>
              <a:rPr lang="en-US" sz="1800" cap="none" dirty="0" smtClean="0">
                <a:ea typeface="ＭＳ Ｐゴシック" pitchFamily="34" charset="-128"/>
              </a:rPr>
              <a:t>Step 3: Fill out the ‘edit’ form with your preferences for the site. </a:t>
            </a:r>
            <a:endParaRPr lang="en-US" sz="1800" cap="none" dirty="0">
              <a:ea typeface="ＭＳ Ｐゴシック" pitchFamily="34" charset="-128"/>
            </a:endParaRPr>
          </a:p>
        </p:txBody>
      </p:sp>
      <p:pic>
        <p:nvPicPr>
          <p:cNvPr id="3081" name="Picture 1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75" y="85725"/>
            <a:ext cx="3087688"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1371600" y="990600"/>
            <a:ext cx="6324600" cy="369332"/>
          </a:xfrm>
          <a:prstGeom prst="rect">
            <a:avLst/>
          </a:prstGeom>
        </p:spPr>
        <p:txBody>
          <a:bodyPr wrap="square">
            <a:spAutoFit/>
          </a:bodyPr>
          <a:lstStyle/>
          <a:p>
            <a:pPr algn="ctr"/>
            <a:r>
              <a:rPr lang="en-US" b="1" dirty="0" smtClean="0">
                <a:ea typeface="ＭＳ Ｐゴシック" pitchFamily="34" charset="-128"/>
              </a:rPr>
              <a:t>Logging in and Saving Existing Credentials</a:t>
            </a:r>
            <a:endParaRPr lang="en-US" b="1" dirty="0"/>
          </a:p>
        </p:txBody>
      </p:sp>
      <p:sp>
        <p:nvSpPr>
          <p:cNvPr id="3" name="TextBox 2"/>
          <p:cNvSpPr txBox="1"/>
          <p:nvPr/>
        </p:nvSpPr>
        <p:spPr>
          <a:xfrm>
            <a:off x="1066800" y="3276600"/>
            <a:ext cx="7924800" cy="1354217"/>
          </a:xfrm>
          <a:prstGeom prst="rect">
            <a:avLst/>
          </a:prstGeom>
          <a:noFill/>
        </p:spPr>
        <p:txBody>
          <a:bodyPr wrap="square" rtlCol="0">
            <a:spAutoFit/>
          </a:bodyPr>
          <a:lstStyle/>
          <a:p>
            <a:pPr marL="285750" indent="-285750">
              <a:spcBef>
                <a:spcPts val="300"/>
              </a:spcBef>
              <a:spcAft>
                <a:spcPts val="300"/>
              </a:spcAft>
              <a:buFont typeface="Wingdings" pitchFamily="2" charset="2"/>
              <a:buChar char="q"/>
            </a:pPr>
            <a:r>
              <a:rPr lang="en-US" b="1" dirty="0">
                <a:latin typeface="+mj-lt"/>
                <a:ea typeface="ＭＳ Ｐゴシック" pitchFamily="34" charset="-128"/>
                <a:cs typeface="+mj-cs"/>
              </a:rPr>
              <a:t>If the site has only 1 related login, </a:t>
            </a:r>
            <a:r>
              <a:rPr lang="en-US" b="1" dirty="0" smtClean="0">
                <a:latin typeface="+mj-lt"/>
                <a:ea typeface="ＭＳ Ｐゴシック" pitchFamily="34" charset="-128"/>
                <a:cs typeface="+mj-cs"/>
              </a:rPr>
              <a:t>then </a:t>
            </a:r>
            <a:r>
              <a:rPr lang="en-US" b="1" dirty="0">
                <a:latin typeface="+mj-lt"/>
                <a:ea typeface="ＭＳ Ｐゴシック" pitchFamily="34" charset="-128"/>
                <a:cs typeface="+mj-cs"/>
              </a:rPr>
              <a:t>you might want to </a:t>
            </a:r>
            <a:r>
              <a:rPr lang="en-US" b="1" dirty="0" smtClean="0">
                <a:latin typeface="+mj-lt"/>
                <a:ea typeface="ＭＳ Ｐゴシック" pitchFamily="34" charset="-128"/>
                <a:cs typeface="+mj-cs"/>
              </a:rPr>
              <a:t>select </a:t>
            </a:r>
            <a:r>
              <a:rPr lang="en-US" b="1" dirty="0">
                <a:latin typeface="+mj-lt"/>
                <a:ea typeface="ＭＳ Ｐゴシック" pitchFamily="34" charset="-128"/>
                <a:cs typeface="+mj-cs"/>
              </a:rPr>
              <a:t>‘auto-login’</a:t>
            </a:r>
          </a:p>
          <a:p>
            <a:pPr marL="285750" indent="-285750">
              <a:spcBef>
                <a:spcPts val="300"/>
              </a:spcBef>
              <a:spcAft>
                <a:spcPts val="300"/>
              </a:spcAft>
              <a:buFont typeface="Wingdings" pitchFamily="2" charset="2"/>
              <a:buChar char="q"/>
            </a:pPr>
            <a:r>
              <a:rPr lang="en-US" b="1" dirty="0">
                <a:latin typeface="+mj-lt"/>
                <a:ea typeface="ＭＳ Ｐゴシック" pitchFamily="34" charset="-128"/>
                <a:cs typeface="+mj-cs"/>
              </a:rPr>
              <a:t>If the </a:t>
            </a:r>
            <a:r>
              <a:rPr lang="en-US" b="1" dirty="0" smtClean="0">
                <a:latin typeface="+mj-lt"/>
                <a:ea typeface="ＭＳ Ｐゴシック" pitchFamily="34" charset="-128"/>
                <a:cs typeface="+mj-cs"/>
              </a:rPr>
              <a:t>site </a:t>
            </a:r>
            <a:r>
              <a:rPr lang="en-US" b="1" dirty="0">
                <a:latin typeface="+mj-lt"/>
                <a:ea typeface="ＭＳ Ｐゴシック" pitchFamily="34" charset="-128"/>
                <a:cs typeface="+mj-cs"/>
              </a:rPr>
              <a:t>is particularly sensitive (financial services), then you might want to select </a:t>
            </a:r>
            <a:r>
              <a:rPr lang="en-US" b="1" dirty="0" smtClean="0">
                <a:latin typeface="+mj-lt"/>
                <a:ea typeface="ＭＳ Ｐゴシック" pitchFamily="34" charset="-128"/>
                <a:cs typeface="+mj-cs"/>
              </a:rPr>
              <a:t>‘Require </a:t>
            </a:r>
            <a:r>
              <a:rPr lang="en-US" b="1" dirty="0">
                <a:latin typeface="+mj-lt"/>
                <a:ea typeface="ＭＳ Ｐゴシック" pitchFamily="34" charset="-128"/>
                <a:cs typeface="+mj-cs"/>
              </a:rPr>
              <a:t>P</a:t>
            </a:r>
            <a:r>
              <a:rPr lang="en-US" b="1" dirty="0" smtClean="0">
                <a:latin typeface="+mj-lt"/>
                <a:ea typeface="ＭＳ Ｐゴシック" pitchFamily="34" charset="-128"/>
                <a:cs typeface="+mj-cs"/>
              </a:rPr>
              <a:t>assword </a:t>
            </a:r>
            <a:r>
              <a:rPr lang="en-US" b="1" dirty="0" err="1">
                <a:latin typeface="+mj-lt"/>
                <a:ea typeface="ＭＳ Ｐゴシック" pitchFamily="34" charset="-128"/>
                <a:cs typeface="+mj-cs"/>
              </a:rPr>
              <a:t>R</a:t>
            </a:r>
            <a:r>
              <a:rPr lang="en-US" b="1" dirty="0" err="1" smtClean="0">
                <a:latin typeface="+mj-lt"/>
                <a:ea typeface="ＭＳ Ｐゴシック" pitchFamily="34" charset="-128"/>
                <a:cs typeface="+mj-cs"/>
              </a:rPr>
              <a:t>eprompt</a:t>
            </a:r>
            <a:r>
              <a:rPr lang="en-US" b="1" dirty="0">
                <a:latin typeface="+mj-lt"/>
                <a:ea typeface="ＭＳ Ｐゴシック" pitchFamily="34" charset="-128"/>
                <a:cs typeface="+mj-cs"/>
              </a:rPr>
              <a:t>’.</a:t>
            </a:r>
          </a:p>
          <a:p>
            <a:pPr marL="285750" indent="-285750">
              <a:spcBef>
                <a:spcPts val="300"/>
              </a:spcBef>
              <a:spcAft>
                <a:spcPts val="300"/>
              </a:spcAft>
              <a:buFont typeface="Wingdings" pitchFamily="2" charset="2"/>
              <a:buChar char="q"/>
            </a:pPr>
            <a:r>
              <a:rPr lang="en-US" b="1" dirty="0">
                <a:latin typeface="+mj-lt"/>
                <a:ea typeface="ＭＳ Ｐゴシック" pitchFamily="34" charset="-128"/>
                <a:cs typeface="+mj-cs"/>
              </a:rPr>
              <a:t>Assign to a group to keep your vault well-organized</a:t>
            </a:r>
            <a:r>
              <a:rPr lang="en-US" b="1" dirty="0" smtClean="0">
                <a:latin typeface="+mj-lt"/>
                <a:ea typeface="ＭＳ Ｐゴシック" pitchFamily="34" charset="-128"/>
                <a:cs typeface="+mj-cs"/>
              </a:rPr>
              <a:t>.</a:t>
            </a:r>
            <a:endParaRPr lang="en-US" b="1" dirty="0">
              <a:latin typeface="+mj-lt"/>
              <a:ea typeface="ＭＳ Ｐゴシック" pitchFamily="34" charset="-128"/>
              <a:cs typeface="+mj-cs"/>
            </a:endParaRPr>
          </a:p>
        </p:txBody>
      </p:sp>
      <p:sp>
        <p:nvSpPr>
          <p:cNvPr id="5" name="TextBox 4"/>
          <p:cNvSpPr txBox="1"/>
          <p:nvPr/>
        </p:nvSpPr>
        <p:spPr>
          <a:xfrm>
            <a:off x="315942" y="5715000"/>
            <a:ext cx="8401659" cy="584775"/>
          </a:xfrm>
          <a:prstGeom prst="rect">
            <a:avLst/>
          </a:prstGeom>
          <a:noFill/>
        </p:spPr>
        <p:txBody>
          <a:bodyPr wrap="none" rtlCol="0">
            <a:spAutoFit/>
          </a:bodyPr>
          <a:lstStyle/>
          <a:p>
            <a:r>
              <a:rPr lang="en-US" sz="1600" dirty="0" smtClean="0"/>
              <a:t>User Manual: </a:t>
            </a:r>
            <a:r>
              <a:rPr lang="en-US" sz="1600" dirty="0">
                <a:hlinkClick r:id="rId4"/>
              </a:rPr>
              <a:t>http://helpdesk.lastpass.com/password-manager-basics/adding-a-site</a:t>
            </a:r>
            <a:r>
              <a:rPr lang="en-US" sz="1600" dirty="0" smtClean="0">
                <a:hlinkClick r:id="rId4"/>
              </a:rPr>
              <a:t>/</a:t>
            </a:r>
            <a:endParaRPr lang="en-US" sz="1600" dirty="0" smtClean="0"/>
          </a:p>
          <a:p>
            <a:r>
              <a:rPr lang="en-US" sz="1600" dirty="0" smtClean="0"/>
              <a:t>Link a personal acct: </a:t>
            </a:r>
            <a:r>
              <a:rPr lang="en-US" sz="1600" dirty="0">
                <a:hlinkClick r:id="rId5"/>
              </a:rPr>
              <a:t>http://enterprise.lastpass.com/getting-started/link-personal-accounts/</a:t>
            </a:r>
            <a:r>
              <a:rPr lang="en-US" sz="1600" dirty="0" smtClean="0"/>
              <a:t> </a:t>
            </a:r>
            <a:endParaRPr lang="en-US" sz="1600" dirty="0"/>
          </a:p>
        </p:txBody>
      </p:sp>
      <p:sp>
        <p:nvSpPr>
          <p:cNvPr id="7" name="TextBox 6"/>
          <p:cNvSpPr txBox="1"/>
          <p:nvPr/>
        </p:nvSpPr>
        <p:spPr>
          <a:xfrm>
            <a:off x="685800" y="4749225"/>
            <a:ext cx="8001000" cy="584775"/>
          </a:xfrm>
          <a:prstGeom prst="rect">
            <a:avLst/>
          </a:prstGeom>
          <a:noFill/>
        </p:spPr>
        <p:txBody>
          <a:bodyPr wrap="square" rtlCol="0">
            <a:spAutoFit/>
          </a:bodyPr>
          <a:lstStyle/>
          <a:p>
            <a:pPr algn="ctr"/>
            <a:r>
              <a:rPr lang="en-US" sz="1600" b="1" dirty="0">
                <a:latin typeface="+mj-lt"/>
                <a:ea typeface="ＭＳ Ｐゴシック" pitchFamily="34" charset="-128"/>
                <a:cs typeface="+mj-cs"/>
              </a:rPr>
              <a:t>**Please do not store personal data to your Enterprise vault. </a:t>
            </a:r>
          </a:p>
          <a:p>
            <a:pPr algn="ctr"/>
            <a:r>
              <a:rPr lang="en-US" sz="1600" b="1" dirty="0">
                <a:latin typeface="+mj-lt"/>
                <a:ea typeface="ＭＳ Ｐゴシック" pitchFamily="34" charset="-128"/>
                <a:cs typeface="+mj-cs"/>
              </a:rPr>
              <a:t>Instead, </a:t>
            </a:r>
            <a:r>
              <a:rPr lang="en-US" sz="1600" b="1" dirty="0" smtClean="0">
                <a:latin typeface="+mj-lt"/>
                <a:ea typeface="ＭＳ Ｐゴシック" pitchFamily="34" charset="-128"/>
                <a:cs typeface="+mj-cs"/>
              </a:rPr>
              <a:t>create </a:t>
            </a:r>
            <a:r>
              <a:rPr lang="en-US" sz="1600" b="1" dirty="0">
                <a:latin typeface="+mj-lt"/>
                <a:ea typeface="ＭＳ Ｐゴシック" pitchFamily="34" charset="-128"/>
                <a:cs typeface="+mj-cs"/>
              </a:rPr>
              <a:t>a separate personal account and link the two.</a:t>
            </a:r>
          </a:p>
        </p:txBody>
      </p:sp>
    </p:spTree>
    <p:extLst>
      <p:ext uri="{BB962C8B-B14F-4D97-AF65-F5344CB8AC3E}">
        <p14:creationId xmlns:p14="http://schemas.microsoft.com/office/powerpoint/2010/main" xmlns="" val="846995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6"/>
          <p:cNvGrpSpPr>
            <a:grpSpLocks/>
          </p:cNvGrpSpPr>
          <p:nvPr/>
        </p:nvGrpSpPr>
        <p:grpSpPr bwMode="auto">
          <a:xfrm>
            <a:off x="0" y="0"/>
            <a:ext cx="9144000" cy="92075"/>
            <a:chOff x="0" y="0"/>
            <a:chExt cx="9144000" cy="91440"/>
          </a:xfrm>
        </p:grpSpPr>
        <p:sp>
          <p:nvSpPr>
            <p:cNvPr id="13" name="Rectangle 12"/>
            <p:cNvSpPr/>
            <p:nvPr/>
          </p:nvSpPr>
          <p:spPr>
            <a:xfrm>
              <a:off x="0" y="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flipV="1">
              <a:off x="0" y="74098"/>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75" name="Group 17"/>
          <p:cNvGrpSpPr>
            <a:grpSpLocks/>
          </p:cNvGrpSpPr>
          <p:nvPr/>
        </p:nvGrpSpPr>
        <p:grpSpPr bwMode="auto">
          <a:xfrm>
            <a:off x="0" y="6765925"/>
            <a:ext cx="9144000" cy="92075"/>
            <a:chOff x="0" y="6766560"/>
            <a:chExt cx="9144000" cy="91440"/>
          </a:xfrm>
        </p:grpSpPr>
        <p:sp>
          <p:nvSpPr>
            <p:cNvPr id="15" name="Rectangle 14"/>
            <p:cNvSpPr/>
            <p:nvPr/>
          </p:nvSpPr>
          <p:spPr>
            <a:xfrm>
              <a:off x="0" y="676656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flipV="1">
              <a:off x="0" y="6766560"/>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 name="Rectangle 3"/>
          <p:cNvSpPr/>
          <p:nvPr/>
        </p:nvSpPr>
        <p:spPr>
          <a:xfrm>
            <a:off x="0" y="533400"/>
            <a:ext cx="9144000" cy="76200"/>
          </a:xfrm>
          <a:prstGeom prst="rect">
            <a:avLst/>
          </a:prstGeom>
          <a:gradFill flip="none" rotWithShape="1">
            <a:gsLst>
              <a:gs pos="0">
                <a:srgbClr val="D32D27">
                  <a:shade val="30000"/>
                  <a:satMod val="115000"/>
                </a:srgbClr>
              </a:gs>
              <a:gs pos="50000">
                <a:srgbClr val="D32D27">
                  <a:shade val="67500"/>
                  <a:satMod val="115000"/>
                </a:srgbClr>
              </a:gs>
              <a:gs pos="100000">
                <a:srgbClr val="D32D27">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flipV="1">
            <a:off x="0" y="549275"/>
            <a:ext cx="9144000" cy="9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0" y="107950"/>
            <a:ext cx="9144000" cy="425450"/>
          </a:xfrm>
          <a:prstGeom prst="rect">
            <a:avLst/>
          </a:prstGeom>
          <a:gradFill flip="none" rotWithShape="1">
            <a:gsLst>
              <a:gs pos="31000">
                <a:schemeClr val="bg1"/>
              </a:gs>
              <a:gs pos="80000">
                <a:srgbClr val="D32D27"/>
              </a:gs>
              <a:gs pos="100000">
                <a:srgbClr val="D32D2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9" name="TextBox 20"/>
          <p:cNvSpPr txBox="1">
            <a:spLocks noChangeArrowheads="1"/>
          </p:cNvSpPr>
          <p:nvPr/>
        </p:nvSpPr>
        <p:spPr bwMode="auto">
          <a:xfrm>
            <a:off x="7467600" y="128588"/>
            <a:ext cx="16017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bg1"/>
                </a:solidFill>
                <a:latin typeface="Calibri" pitchFamily="34" charset="0"/>
              </a:rPr>
              <a:t>CONFIDENTIAL</a:t>
            </a:r>
          </a:p>
        </p:txBody>
      </p:sp>
      <p:pic>
        <p:nvPicPr>
          <p:cNvPr id="3081" name="Picture 1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75" y="85725"/>
            <a:ext cx="3087688"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1371600" y="990600"/>
            <a:ext cx="6324600" cy="369332"/>
          </a:xfrm>
          <a:prstGeom prst="rect">
            <a:avLst/>
          </a:prstGeom>
        </p:spPr>
        <p:txBody>
          <a:bodyPr wrap="square">
            <a:spAutoFit/>
          </a:bodyPr>
          <a:lstStyle/>
          <a:p>
            <a:pPr algn="ctr"/>
            <a:r>
              <a:rPr lang="en-US" b="1" dirty="0" smtClean="0">
                <a:ea typeface="ＭＳ Ｐゴシック" pitchFamily="34" charset="-128"/>
              </a:rPr>
              <a:t>Saving Existing Credentials</a:t>
            </a:r>
            <a:endParaRPr lang="en-US" b="1" dirty="0"/>
          </a:p>
        </p:txBody>
      </p:sp>
      <p:pic>
        <p:nvPicPr>
          <p:cNvPr id="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6949" y="1709803"/>
            <a:ext cx="7930102" cy="3943350"/>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6705600" y="1981200"/>
            <a:ext cx="9906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61196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6"/>
          <p:cNvGrpSpPr>
            <a:grpSpLocks/>
          </p:cNvGrpSpPr>
          <p:nvPr/>
        </p:nvGrpSpPr>
        <p:grpSpPr bwMode="auto">
          <a:xfrm>
            <a:off x="0" y="0"/>
            <a:ext cx="9144000" cy="92075"/>
            <a:chOff x="0" y="0"/>
            <a:chExt cx="9144000" cy="91440"/>
          </a:xfrm>
        </p:grpSpPr>
        <p:sp>
          <p:nvSpPr>
            <p:cNvPr id="13" name="Rectangle 12"/>
            <p:cNvSpPr/>
            <p:nvPr/>
          </p:nvSpPr>
          <p:spPr>
            <a:xfrm>
              <a:off x="0" y="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flipV="1">
              <a:off x="0" y="74098"/>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75" name="Group 17"/>
          <p:cNvGrpSpPr>
            <a:grpSpLocks/>
          </p:cNvGrpSpPr>
          <p:nvPr/>
        </p:nvGrpSpPr>
        <p:grpSpPr bwMode="auto">
          <a:xfrm>
            <a:off x="0" y="6765925"/>
            <a:ext cx="9144000" cy="92075"/>
            <a:chOff x="0" y="6766560"/>
            <a:chExt cx="9144000" cy="91440"/>
          </a:xfrm>
        </p:grpSpPr>
        <p:sp>
          <p:nvSpPr>
            <p:cNvPr id="15" name="Rectangle 14"/>
            <p:cNvSpPr/>
            <p:nvPr/>
          </p:nvSpPr>
          <p:spPr>
            <a:xfrm>
              <a:off x="0" y="676656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flipV="1">
              <a:off x="0" y="6766560"/>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 name="Rectangle 3"/>
          <p:cNvSpPr/>
          <p:nvPr/>
        </p:nvSpPr>
        <p:spPr>
          <a:xfrm>
            <a:off x="0" y="533400"/>
            <a:ext cx="9144000" cy="76200"/>
          </a:xfrm>
          <a:prstGeom prst="rect">
            <a:avLst/>
          </a:prstGeom>
          <a:gradFill flip="none" rotWithShape="1">
            <a:gsLst>
              <a:gs pos="0">
                <a:srgbClr val="D32D27">
                  <a:shade val="30000"/>
                  <a:satMod val="115000"/>
                </a:srgbClr>
              </a:gs>
              <a:gs pos="50000">
                <a:srgbClr val="D32D27">
                  <a:shade val="67500"/>
                  <a:satMod val="115000"/>
                </a:srgbClr>
              </a:gs>
              <a:gs pos="100000">
                <a:srgbClr val="D32D27">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flipV="1">
            <a:off x="0" y="549275"/>
            <a:ext cx="9144000" cy="9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0" y="107950"/>
            <a:ext cx="9144000" cy="425450"/>
          </a:xfrm>
          <a:prstGeom prst="rect">
            <a:avLst/>
          </a:prstGeom>
          <a:gradFill flip="none" rotWithShape="1">
            <a:gsLst>
              <a:gs pos="31000">
                <a:schemeClr val="bg1"/>
              </a:gs>
              <a:gs pos="80000">
                <a:srgbClr val="D32D27"/>
              </a:gs>
              <a:gs pos="100000">
                <a:srgbClr val="D32D2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9" name="TextBox 20"/>
          <p:cNvSpPr txBox="1">
            <a:spLocks noChangeArrowheads="1"/>
          </p:cNvSpPr>
          <p:nvPr/>
        </p:nvSpPr>
        <p:spPr bwMode="auto">
          <a:xfrm>
            <a:off x="7467600" y="128588"/>
            <a:ext cx="16017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bg1"/>
                </a:solidFill>
                <a:latin typeface="Calibri" pitchFamily="34" charset="0"/>
              </a:rPr>
              <a:t>CONFIDENTIAL</a:t>
            </a:r>
          </a:p>
        </p:txBody>
      </p:sp>
      <p:sp>
        <p:nvSpPr>
          <p:cNvPr id="3080" name="Title 22"/>
          <p:cNvSpPr>
            <a:spLocks noGrp="1"/>
          </p:cNvSpPr>
          <p:nvPr>
            <p:ph type="title"/>
          </p:nvPr>
        </p:nvSpPr>
        <p:spPr>
          <a:xfrm>
            <a:off x="381000" y="1435100"/>
            <a:ext cx="8458200" cy="1536700"/>
          </a:xfrm>
        </p:spPr>
        <p:txBody>
          <a:bodyPr/>
          <a:lstStyle/>
          <a:p>
            <a:pPr eaLnBrk="1" hangingPunct="1">
              <a:lnSpc>
                <a:spcPts val="3500"/>
              </a:lnSpc>
              <a:spcBef>
                <a:spcPts val="300"/>
              </a:spcBef>
              <a:spcAft>
                <a:spcPts val="300"/>
              </a:spcAft>
              <a:defRPr/>
            </a:pPr>
            <a:r>
              <a:rPr lang="en-US" sz="1800" cap="none" dirty="0" smtClean="0">
                <a:ea typeface="ＭＳ Ｐゴシック" pitchFamily="34" charset="-128"/>
              </a:rPr>
              <a:t>‘Save all entered data (SAED)’ can be used for storing non-standard and troublesome logins such as multi-page login screens or floating screens. Rather than saving just the login data, ‘SAED’ allows you to capture and store every field on the page. </a:t>
            </a:r>
            <a:br>
              <a:rPr lang="en-US" sz="1800" cap="none" dirty="0" smtClean="0">
                <a:ea typeface="ＭＳ Ｐゴシック" pitchFamily="34" charset="-128"/>
              </a:rPr>
            </a:br>
            <a:r>
              <a:rPr lang="en-US" sz="1800" cap="none" dirty="0">
                <a:ea typeface="ＭＳ Ｐゴシック" pitchFamily="34" charset="-128"/>
              </a:rPr>
              <a:t/>
            </a:r>
            <a:br>
              <a:rPr lang="en-US" sz="1800" cap="none" dirty="0">
                <a:ea typeface="ＭＳ Ｐゴシック" pitchFamily="34" charset="-128"/>
              </a:rPr>
            </a:br>
            <a:r>
              <a:rPr lang="en-US" sz="1800" cap="none" dirty="0" smtClean="0">
                <a:ea typeface="ＭＳ Ｐゴシック" pitchFamily="34" charset="-128"/>
              </a:rPr>
              <a:t>Step 1: Browse to the desired site and enter username and password.</a:t>
            </a:r>
            <a:br>
              <a:rPr lang="en-US" sz="1800" cap="none" dirty="0" smtClean="0">
                <a:ea typeface="ＭＳ Ｐゴシック" pitchFamily="34" charset="-128"/>
              </a:rPr>
            </a:br>
            <a:r>
              <a:rPr lang="en-US" sz="1800" cap="none" dirty="0" smtClean="0">
                <a:ea typeface="ＭＳ Ｐゴシック" pitchFamily="34" charset="-128"/>
              </a:rPr>
              <a:t>Step 2: Prior to hitting the submit button, go to the plug-in and select ‘SAED’.</a:t>
            </a:r>
            <a:br>
              <a:rPr lang="en-US" sz="1800" cap="none" dirty="0" smtClean="0">
                <a:ea typeface="ＭＳ Ｐゴシック" pitchFamily="34" charset="-128"/>
              </a:rPr>
            </a:br>
            <a:r>
              <a:rPr lang="en-US" sz="1800" cap="none" dirty="0" smtClean="0">
                <a:ea typeface="ＭＳ Ｐゴシック" pitchFamily="34" charset="-128"/>
              </a:rPr>
              <a:t>Step 3: Fill out the ‘edit’ form with your preferences for the site and hit ‘save’. </a:t>
            </a:r>
            <a:endParaRPr lang="en-US" sz="1800" cap="none" dirty="0">
              <a:ea typeface="ＭＳ Ｐゴシック" pitchFamily="34" charset="-128"/>
            </a:endParaRPr>
          </a:p>
        </p:txBody>
      </p:sp>
      <p:pic>
        <p:nvPicPr>
          <p:cNvPr id="3081" name="Picture 1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75" y="85725"/>
            <a:ext cx="3087688"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1371600" y="990600"/>
            <a:ext cx="6324600" cy="369332"/>
          </a:xfrm>
          <a:prstGeom prst="rect">
            <a:avLst/>
          </a:prstGeom>
        </p:spPr>
        <p:txBody>
          <a:bodyPr wrap="square">
            <a:spAutoFit/>
          </a:bodyPr>
          <a:lstStyle/>
          <a:p>
            <a:pPr algn="ctr"/>
            <a:r>
              <a:rPr lang="en-US" b="1" dirty="0" smtClean="0">
                <a:ea typeface="ＭＳ Ｐゴシック" pitchFamily="34" charset="-128"/>
              </a:rPr>
              <a:t>Save All Entered Data </a:t>
            </a:r>
          </a:p>
        </p:txBody>
      </p:sp>
      <p:sp>
        <p:nvSpPr>
          <p:cNvPr id="5" name="TextBox 4"/>
          <p:cNvSpPr txBox="1"/>
          <p:nvPr/>
        </p:nvSpPr>
        <p:spPr>
          <a:xfrm>
            <a:off x="1600200" y="6107668"/>
            <a:ext cx="6173485" cy="369332"/>
          </a:xfrm>
          <a:prstGeom prst="rect">
            <a:avLst/>
          </a:prstGeom>
          <a:noFill/>
        </p:spPr>
        <p:txBody>
          <a:bodyPr wrap="none" rtlCol="0">
            <a:spAutoFit/>
          </a:bodyPr>
          <a:lstStyle/>
          <a:p>
            <a:r>
              <a:rPr lang="en-US" dirty="0" smtClean="0"/>
              <a:t>User Manual: </a:t>
            </a:r>
            <a:r>
              <a:rPr lang="en-US" dirty="0">
                <a:hlinkClick r:id="rId4"/>
              </a:rPr>
              <a:t>http://helpdesk.lastpass.com/login-problems/</a:t>
            </a:r>
            <a:endParaRPr lang="en-US" dirty="0"/>
          </a:p>
        </p:txBody>
      </p:sp>
    </p:spTree>
    <p:extLst>
      <p:ext uri="{BB962C8B-B14F-4D97-AF65-F5344CB8AC3E}">
        <p14:creationId xmlns:p14="http://schemas.microsoft.com/office/powerpoint/2010/main" xmlns="" val="511564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6"/>
          <p:cNvGrpSpPr>
            <a:grpSpLocks/>
          </p:cNvGrpSpPr>
          <p:nvPr/>
        </p:nvGrpSpPr>
        <p:grpSpPr bwMode="auto">
          <a:xfrm>
            <a:off x="0" y="0"/>
            <a:ext cx="9144000" cy="92075"/>
            <a:chOff x="0" y="0"/>
            <a:chExt cx="9144000" cy="91440"/>
          </a:xfrm>
        </p:grpSpPr>
        <p:sp>
          <p:nvSpPr>
            <p:cNvPr id="13" name="Rectangle 12"/>
            <p:cNvSpPr/>
            <p:nvPr/>
          </p:nvSpPr>
          <p:spPr>
            <a:xfrm>
              <a:off x="0" y="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flipV="1">
              <a:off x="0" y="74098"/>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75" name="Group 17"/>
          <p:cNvGrpSpPr>
            <a:grpSpLocks/>
          </p:cNvGrpSpPr>
          <p:nvPr/>
        </p:nvGrpSpPr>
        <p:grpSpPr bwMode="auto">
          <a:xfrm>
            <a:off x="0" y="6765925"/>
            <a:ext cx="9144000" cy="92075"/>
            <a:chOff x="0" y="6766560"/>
            <a:chExt cx="9144000" cy="91440"/>
          </a:xfrm>
        </p:grpSpPr>
        <p:sp>
          <p:nvSpPr>
            <p:cNvPr id="15" name="Rectangle 14"/>
            <p:cNvSpPr/>
            <p:nvPr/>
          </p:nvSpPr>
          <p:spPr>
            <a:xfrm>
              <a:off x="0" y="676656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flipV="1">
              <a:off x="0" y="6766560"/>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 name="Rectangle 3"/>
          <p:cNvSpPr/>
          <p:nvPr/>
        </p:nvSpPr>
        <p:spPr>
          <a:xfrm>
            <a:off x="0" y="533400"/>
            <a:ext cx="9144000" cy="76200"/>
          </a:xfrm>
          <a:prstGeom prst="rect">
            <a:avLst/>
          </a:prstGeom>
          <a:gradFill flip="none" rotWithShape="1">
            <a:gsLst>
              <a:gs pos="0">
                <a:srgbClr val="D32D27">
                  <a:shade val="30000"/>
                  <a:satMod val="115000"/>
                </a:srgbClr>
              </a:gs>
              <a:gs pos="50000">
                <a:srgbClr val="D32D27">
                  <a:shade val="67500"/>
                  <a:satMod val="115000"/>
                </a:srgbClr>
              </a:gs>
              <a:gs pos="100000">
                <a:srgbClr val="D32D27">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flipV="1">
            <a:off x="0" y="549275"/>
            <a:ext cx="9144000" cy="9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0" y="107950"/>
            <a:ext cx="9144000" cy="425450"/>
          </a:xfrm>
          <a:prstGeom prst="rect">
            <a:avLst/>
          </a:prstGeom>
          <a:gradFill flip="none" rotWithShape="1">
            <a:gsLst>
              <a:gs pos="31000">
                <a:schemeClr val="bg1"/>
              </a:gs>
              <a:gs pos="80000">
                <a:srgbClr val="D32D27"/>
              </a:gs>
              <a:gs pos="100000">
                <a:srgbClr val="D32D2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9" name="TextBox 20"/>
          <p:cNvSpPr txBox="1">
            <a:spLocks noChangeArrowheads="1"/>
          </p:cNvSpPr>
          <p:nvPr/>
        </p:nvSpPr>
        <p:spPr bwMode="auto">
          <a:xfrm>
            <a:off x="7467600" y="128588"/>
            <a:ext cx="16017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bg1"/>
                </a:solidFill>
                <a:latin typeface="Calibri" pitchFamily="34" charset="0"/>
              </a:rPr>
              <a:t>CONFIDENTIAL</a:t>
            </a:r>
          </a:p>
        </p:txBody>
      </p:sp>
      <p:sp>
        <p:nvSpPr>
          <p:cNvPr id="3080" name="Title 22"/>
          <p:cNvSpPr>
            <a:spLocks noGrp="1"/>
          </p:cNvSpPr>
          <p:nvPr>
            <p:ph type="title"/>
          </p:nvPr>
        </p:nvSpPr>
        <p:spPr>
          <a:xfrm>
            <a:off x="152400" y="1143000"/>
            <a:ext cx="8839200" cy="1993900"/>
          </a:xfrm>
        </p:spPr>
        <p:txBody>
          <a:bodyPr/>
          <a:lstStyle/>
          <a:p>
            <a:pPr eaLnBrk="1" hangingPunct="1">
              <a:spcBef>
                <a:spcPts val="300"/>
              </a:spcBef>
              <a:spcAft>
                <a:spcPts val="2000"/>
              </a:spcAft>
              <a:defRPr/>
            </a:pPr>
            <a:r>
              <a:rPr lang="en-US" sz="1800" cap="none" dirty="0" smtClean="0">
                <a:ea typeface="ＭＳ Ｐゴシック" pitchFamily="34" charset="-128"/>
              </a:rPr>
              <a:t>Step 1: Browse to the desired site as you normally would: by typing in the URL, or by clicking on the bookmark. </a:t>
            </a:r>
            <a:br>
              <a:rPr lang="en-US" sz="1800" cap="none" dirty="0" smtClean="0">
                <a:ea typeface="ＭＳ Ｐゴシック" pitchFamily="34" charset="-128"/>
              </a:rPr>
            </a:br>
            <a:r>
              <a:rPr lang="en-US" sz="1800" cap="none" dirty="0" smtClean="0">
                <a:ea typeface="ＭＳ Ｐゴシック" pitchFamily="34" charset="-128"/>
              </a:rPr>
              <a:t/>
            </a:r>
            <a:br>
              <a:rPr lang="en-US" sz="1800" cap="none" dirty="0" smtClean="0">
                <a:ea typeface="ＭＳ Ｐゴシック" pitchFamily="34" charset="-128"/>
              </a:rPr>
            </a:br>
            <a:r>
              <a:rPr lang="en-US" sz="1800" cap="none" dirty="0" smtClean="0">
                <a:ea typeface="ＭＳ Ｐゴシック" pitchFamily="34" charset="-128"/>
              </a:rPr>
              <a:t>Step 2: When you arrive at the login screen LastPass will automatically fill in the username and password fields. If you have ‘auto-fill’ set, then simply hit the submit button to login to the site. If you have multiple accounts, then select the right account from the auto-fill dropdown options.</a:t>
            </a:r>
            <a:br>
              <a:rPr lang="en-US" sz="1800" cap="none" dirty="0" smtClean="0">
                <a:ea typeface="ＭＳ Ｐゴシック" pitchFamily="34" charset="-128"/>
              </a:rPr>
            </a:br>
            <a:r>
              <a:rPr lang="en-US" sz="1800" cap="none" dirty="0" smtClean="0">
                <a:ea typeface="ＭＳ Ｐゴシック" pitchFamily="34" charset="-128"/>
              </a:rPr>
              <a:t/>
            </a:r>
            <a:br>
              <a:rPr lang="en-US" sz="1800" cap="none" dirty="0" smtClean="0">
                <a:ea typeface="ＭＳ Ｐゴシック" pitchFamily="34" charset="-128"/>
              </a:rPr>
            </a:br>
            <a:r>
              <a:rPr lang="en-US" sz="1800" cap="none" dirty="0" smtClean="0">
                <a:ea typeface="ＭＳ Ｐゴシック" pitchFamily="34" charset="-128"/>
              </a:rPr>
              <a:t>If you have ‘auto-login’ set, then LastPass will automatically hit the submit button for you. </a:t>
            </a:r>
            <a:br>
              <a:rPr lang="en-US" sz="1800" cap="none" dirty="0" smtClean="0">
                <a:ea typeface="ＭＳ Ｐゴシック" pitchFamily="34" charset="-128"/>
              </a:rPr>
            </a:br>
            <a:r>
              <a:rPr lang="en-US" sz="1800" cap="none" dirty="0">
                <a:ea typeface="ＭＳ Ｐゴシック" pitchFamily="34" charset="-128"/>
              </a:rPr>
              <a:t/>
            </a:r>
            <a:br>
              <a:rPr lang="en-US" sz="1800" cap="none" dirty="0">
                <a:ea typeface="ＭＳ Ｐゴシック" pitchFamily="34" charset="-128"/>
              </a:rPr>
            </a:br>
            <a:r>
              <a:rPr lang="en-US" sz="1800" cap="none" dirty="0" smtClean="0">
                <a:ea typeface="ＭＳ Ｐゴシック" pitchFamily="34" charset="-128"/>
              </a:rPr>
              <a:t>Troubleshooting: </a:t>
            </a:r>
            <a:br>
              <a:rPr lang="en-US" sz="1800" cap="none" dirty="0" smtClean="0">
                <a:ea typeface="ＭＳ Ｐゴシック" pitchFamily="34" charset="-128"/>
              </a:rPr>
            </a:br>
            <a:r>
              <a:rPr lang="en-US" sz="1800" cap="none" dirty="0" smtClean="0">
                <a:ea typeface="ＭＳ Ｐゴシック" pitchFamily="34" charset="-128"/>
              </a:rPr>
              <a:t>(1) If LastPass does not take action, first check to make sure that the LastPass icon in the browser bar is red. Red = logged-on. Gray = logged-off. </a:t>
            </a:r>
            <a:br>
              <a:rPr lang="en-US" sz="1800" cap="none" dirty="0" smtClean="0">
                <a:ea typeface="ＭＳ Ｐゴシック" pitchFamily="34" charset="-128"/>
              </a:rPr>
            </a:br>
            <a:r>
              <a:rPr lang="en-US" sz="1800" cap="none" dirty="0" smtClean="0">
                <a:ea typeface="ＭＳ Ｐゴシック" pitchFamily="34" charset="-128"/>
              </a:rPr>
              <a:t>(2) If the icon is red, then look for the ‘auto-fill’ button in the notification bar. Click it to fill in the username and password.</a:t>
            </a:r>
            <a:br>
              <a:rPr lang="en-US" sz="1800" cap="none" dirty="0" smtClean="0">
                <a:ea typeface="ＭＳ Ｐゴシック" pitchFamily="34" charset="-128"/>
              </a:rPr>
            </a:br>
            <a:r>
              <a:rPr lang="en-US" sz="1800" cap="none" dirty="0" smtClean="0">
                <a:ea typeface="ＭＳ Ｐゴシック" pitchFamily="34" charset="-128"/>
              </a:rPr>
              <a:t>(3) If you are still experiencing problems, then this may be a non-standard login page. In this case, try saving the site again using ‘Save all Entered Data’. </a:t>
            </a:r>
            <a:br>
              <a:rPr lang="en-US" sz="1800" cap="none" dirty="0" smtClean="0">
                <a:ea typeface="ＭＳ Ｐゴシック" pitchFamily="34" charset="-128"/>
              </a:rPr>
            </a:br>
            <a:r>
              <a:rPr lang="en-US" sz="1800" cap="none" dirty="0">
                <a:ea typeface="ＭＳ Ｐゴシック" pitchFamily="34" charset="-128"/>
              </a:rPr>
              <a:t/>
            </a:r>
            <a:br>
              <a:rPr lang="en-US" sz="1800" cap="none" dirty="0">
                <a:ea typeface="ＭＳ Ｐゴシック" pitchFamily="34" charset="-128"/>
              </a:rPr>
            </a:br>
            <a:r>
              <a:rPr lang="en-US" sz="1800" cap="none" dirty="0" smtClean="0">
                <a:ea typeface="ＭＳ Ｐゴシック" pitchFamily="34" charset="-128"/>
              </a:rPr>
              <a:t/>
            </a:r>
            <a:br>
              <a:rPr lang="en-US" sz="1800" cap="none" dirty="0" smtClean="0">
                <a:ea typeface="ＭＳ Ｐゴシック" pitchFamily="34" charset="-128"/>
              </a:rPr>
            </a:br>
            <a:endParaRPr lang="en-US" sz="1800" cap="none" dirty="0">
              <a:ea typeface="ＭＳ Ｐゴシック" pitchFamily="34" charset="-128"/>
            </a:endParaRPr>
          </a:p>
        </p:txBody>
      </p:sp>
      <p:pic>
        <p:nvPicPr>
          <p:cNvPr id="3081" name="Picture 1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75" y="85725"/>
            <a:ext cx="3087688"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1371600" y="762000"/>
            <a:ext cx="6324600" cy="369332"/>
          </a:xfrm>
          <a:prstGeom prst="rect">
            <a:avLst/>
          </a:prstGeom>
        </p:spPr>
        <p:txBody>
          <a:bodyPr wrap="square">
            <a:spAutoFit/>
          </a:bodyPr>
          <a:lstStyle/>
          <a:p>
            <a:pPr algn="ctr"/>
            <a:r>
              <a:rPr lang="en-US" b="1" dirty="0" smtClean="0">
                <a:ea typeface="ＭＳ Ｐゴシック" pitchFamily="34" charset="-128"/>
              </a:rPr>
              <a:t>Visiting a Saved Site – “Hands-free Login”</a:t>
            </a:r>
            <a:endParaRPr lang="en-US" b="1" dirty="0"/>
          </a:p>
        </p:txBody>
      </p:sp>
      <p:sp>
        <p:nvSpPr>
          <p:cNvPr id="7" name="Rectangle 6"/>
          <p:cNvSpPr/>
          <p:nvPr/>
        </p:nvSpPr>
        <p:spPr>
          <a:xfrm>
            <a:off x="1600200" y="6031468"/>
            <a:ext cx="6096000" cy="369332"/>
          </a:xfrm>
          <a:prstGeom prst="rect">
            <a:avLst/>
          </a:prstGeom>
        </p:spPr>
        <p:txBody>
          <a:bodyPr wrap="square">
            <a:spAutoFit/>
          </a:bodyPr>
          <a:lstStyle/>
          <a:p>
            <a:pPr algn="ctr"/>
            <a:r>
              <a:rPr lang="en-US" dirty="0">
                <a:ea typeface="ＭＳ Ｐゴシック" pitchFamily="34" charset="-128"/>
              </a:rPr>
              <a:t>LastPass: The LAST password you’ll have to remember!</a:t>
            </a:r>
            <a:endParaRPr lang="en-US" dirty="0"/>
          </a:p>
        </p:txBody>
      </p:sp>
    </p:spTree>
    <p:extLst>
      <p:ext uri="{BB962C8B-B14F-4D97-AF65-F5344CB8AC3E}">
        <p14:creationId xmlns:p14="http://schemas.microsoft.com/office/powerpoint/2010/main" xmlns="" val="2556564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16"/>
          <p:cNvGrpSpPr>
            <a:grpSpLocks/>
          </p:cNvGrpSpPr>
          <p:nvPr/>
        </p:nvGrpSpPr>
        <p:grpSpPr bwMode="auto">
          <a:xfrm>
            <a:off x="0" y="0"/>
            <a:ext cx="9144000" cy="92075"/>
            <a:chOff x="0" y="0"/>
            <a:chExt cx="9144000" cy="91440"/>
          </a:xfrm>
        </p:grpSpPr>
        <p:sp>
          <p:nvSpPr>
            <p:cNvPr id="13" name="Rectangle 12"/>
            <p:cNvSpPr/>
            <p:nvPr/>
          </p:nvSpPr>
          <p:spPr>
            <a:xfrm>
              <a:off x="0" y="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flipV="1">
              <a:off x="0" y="74098"/>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75" name="Group 17"/>
          <p:cNvGrpSpPr>
            <a:grpSpLocks/>
          </p:cNvGrpSpPr>
          <p:nvPr/>
        </p:nvGrpSpPr>
        <p:grpSpPr bwMode="auto">
          <a:xfrm>
            <a:off x="0" y="6765925"/>
            <a:ext cx="9144000" cy="92075"/>
            <a:chOff x="0" y="6766560"/>
            <a:chExt cx="9144000" cy="91440"/>
          </a:xfrm>
        </p:grpSpPr>
        <p:sp>
          <p:nvSpPr>
            <p:cNvPr id="15" name="Rectangle 14"/>
            <p:cNvSpPr/>
            <p:nvPr/>
          </p:nvSpPr>
          <p:spPr>
            <a:xfrm>
              <a:off x="0" y="6766560"/>
              <a:ext cx="9144000" cy="91440"/>
            </a:xfrm>
            <a:prstGeom prst="rect">
              <a:avLst/>
            </a:prstGeom>
            <a:solidFill>
              <a:srgbClr val="3B35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flipV="1">
              <a:off x="0" y="6766560"/>
              <a:ext cx="9144000" cy="9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 name="Rectangle 3"/>
          <p:cNvSpPr/>
          <p:nvPr/>
        </p:nvSpPr>
        <p:spPr>
          <a:xfrm>
            <a:off x="0" y="533400"/>
            <a:ext cx="9144000" cy="76200"/>
          </a:xfrm>
          <a:prstGeom prst="rect">
            <a:avLst/>
          </a:prstGeom>
          <a:gradFill flip="none" rotWithShape="1">
            <a:gsLst>
              <a:gs pos="0">
                <a:srgbClr val="D32D27">
                  <a:shade val="30000"/>
                  <a:satMod val="115000"/>
                </a:srgbClr>
              </a:gs>
              <a:gs pos="50000">
                <a:srgbClr val="D32D27">
                  <a:shade val="67500"/>
                  <a:satMod val="115000"/>
                </a:srgbClr>
              </a:gs>
              <a:gs pos="100000">
                <a:srgbClr val="D32D27">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flipV="1">
            <a:off x="0" y="549275"/>
            <a:ext cx="9144000" cy="9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0" y="107950"/>
            <a:ext cx="9144000" cy="425450"/>
          </a:xfrm>
          <a:prstGeom prst="rect">
            <a:avLst/>
          </a:prstGeom>
          <a:gradFill flip="none" rotWithShape="1">
            <a:gsLst>
              <a:gs pos="31000">
                <a:schemeClr val="bg1"/>
              </a:gs>
              <a:gs pos="80000">
                <a:srgbClr val="D32D27"/>
              </a:gs>
              <a:gs pos="100000">
                <a:srgbClr val="D32D2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9" name="TextBox 20"/>
          <p:cNvSpPr txBox="1">
            <a:spLocks noChangeArrowheads="1"/>
          </p:cNvSpPr>
          <p:nvPr/>
        </p:nvSpPr>
        <p:spPr bwMode="auto">
          <a:xfrm>
            <a:off x="7467600" y="128588"/>
            <a:ext cx="16017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bg1"/>
                </a:solidFill>
                <a:latin typeface="Calibri" pitchFamily="34" charset="0"/>
              </a:rPr>
              <a:t>CONFIDENTIAL</a:t>
            </a:r>
          </a:p>
        </p:txBody>
      </p:sp>
      <p:pic>
        <p:nvPicPr>
          <p:cNvPr id="3081" name="Picture 17"/>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75" y="85725"/>
            <a:ext cx="3087688" cy="442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1371600" y="990600"/>
            <a:ext cx="6324600" cy="369332"/>
          </a:xfrm>
          <a:prstGeom prst="rect">
            <a:avLst/>
          </a:prstGeom>
        </p:spPr>
        <p:txBody>
          <a:bodyPr wrap="square">
            <a:spAutoFit/>
          </a:bodyPr>
          <a:lstStyle/>
          <a:p>
            <a:pPr algn="ctr"/>
            <a:r>
              <a:rPr lang="en-US" b="1" dirty="0" smtClean="0">
                <a:ea typeface="ＭＳ Ｐゴシック" pitchFamily="34" charset="-128"/>
              </a:rPr>
              <a:t>Logging in with Stored Credentials (Auto-Fill)</a:t>
            </a:r>
            <a:endParaRPr lang="en-US" b="1"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91892" y="1905000"/>
            <a:ext cx="6356708" cy="2452688"/>
          </a:xfrm>
          <a:prstGeom prst="rect">
            <a:avLst/>
          </a:prstGeom>
          <a:noFill/>
          <a:ln w="9525">
            <a:solidFill>
              <a:schemeClr val="accent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08598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12256</TotalTime>
  <Words>770</Words>
  <Application>Microsoft Office PowerPoint</Application>
  <PresentationFormat>On-screen Show (4:3)</PresentationFormat>
  <Paragraphs>107</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Step 1: Browse to the desired site and log in. Step 2: Note the prompt in the notification bar. Hit ‘save site’.  Step 3: Fill out the ‘edit’ form with your preferences for the site. </vt:lpstr>
      <vt:lpstr>Slide 6</vt:lpstr>
      <vt:lpstr>‘Save all entered data (SAED)’ can be used for storing non-standard and troublesome logins such as multi-page login screens or floating screens. Rather than saving just the login data, ‘SAED’ allows you to capture and store every field on the page.   Step 1: Browse to the desired site and enter username and password. Step 2: Prior to hitting the submit button, go to the plug-in and select ‘SAED’. Step 3: Fill out the ‘edit’ form with your preferences for the site and hit ‘save’. </vt:lpstr>
      <vt:lpstr>Step 1: Browse to the desired site as you normally would: by typing in the URL, or by clicking on the bookmark.   Step 2: When you arrive at the login screen LastPass will automatically fill in the username and password fields. If you have ‘auto-fill’ set, then simply hit the submit button to login to the site. If you have multiple accounts, then select the right account from the auto-fill dropdown options.  If you have ‘auto-login’ set, then LastPass will automatically hit the submit button for you.   Troubleshooting:  (1) If LastPass does not take action, first check to make sure that the LastPass icon in the browser bar is red. Red = logged-on. Gray = logged-off.  (2) If the icon is red, then look for the ‘auto-fill’ button in the notification bar. Click it to fill in the username and password. (3) If you are still experiencing problems, then this may be a non-standard login page. In this case, try saving the site again using ‘Save all Entered Data’.    </vt:lpstr>
      <vt:lpstr>Slide 9</vt:lpstr>
      <vt:lpstr>Step 1: Browse to the site in question. Sign in to your account on the Website. Find and select the ‘update password’ option.  Step 2: As you are filling out the form and you place your cursor in the password field, note the notification bar at the top of the window. Select ‘Generate password’. The password will automatically be copied into the password fields.   Step 3: Save/submit the change. Note the notification bar. Select ‘confirm’.  The password has been updated and safely stored in your vault.  User Manual: http://helpdesk.lastpass.com/password-manager-basics/generating-a-password/changing-the-password-for-a-stored-site-to-a-generated-password/</vt:lpstr>
      <vt:lpstr>Slide 11</vt:lpstr>
      <vt:lpstr>Step 1: Browse to the new site and find the ‘register’ page. Step 2: Click on the password field and note the notification bar. Select ‘Generate’.  Step 3: Complete and submit the registration form. (Do not hit the ‘Save Site’ button at this time or it will save the incorrect URL.) Step 4: Find and select ‘log-off’.  Step 5: Find and select ‘log-in’. Step 6: Click on the LastPass icon in your browser. Scroll to the bottom of the menu and select ‘Copy generated password’. Paste into password field. Step 7: Submit the page. Note the notification bar. Select ‘Save Site’.</vt:lpstr>
      <vt:lpstr> Always edit/update and store credentials at the Site, never in the LastPass vault.  If a site is not logging you in properly:  </vt:lpstr>
      <vt:lpstr>AUTOMATED Form Fill:  http://helpdesk.lastpass.com/fill-form-basics/ Using LastPass to store the data you typically have to type into web forms is both easy and secure. Your data is encrypted locally on your computer with the key that only you know before it is sent to LastPass, so you can securely store your credit card, ssn, phone number, and other sensitive data you wish to easily access.  Secure notes: http://helpdesk.lastpass.com/password-manager-basics/secure-notes/ LastPass Secure Notes allow you to store private information safely and securely. Think of it as a password-protected, digital notepad that you can access from anywhere, at anytime. Some examples of data that you might save in a secure note include bank account numbers, social security numbers of your family members, passport numbers, combinations to safes, etc.  Security challenge: https://lastpass.com/index.php?securitychallenge=&amp;fromwebsite=1&amp;lpnorefresh=1 Storing your logins with LastPass is just the first step. Now you need to generate random, secure passwords for all of your sites. Having identical or similar passwords for multiple websites is extremely dangerous, because access to one account becomes equivalent to access to all of your accounts. The Security Challenge will help you determine where you're at, and give you steps for improving your security with LastPass. As always with LastPass, all encryption and decryption is done 100% locally on your machine. All unencrypted passwords are tested with local checks only.        </vt:lpstr>
      <vt:lpstr>Slide 15</vt:lpstr>
      <vt:lpstr>Slide 16</vt:lpstr>
      <vt:lpstr>Step 1: Open the application that you wish to save.  Step 2: Click the LastApp icon in the system tray and select ‘add application’.   Step 3: Click ‘find’, then click on the application window. Return to the LP window and click ‘next’.  Step 4: Type the credentials into the LastApp form and select ‘auto-fill’, or hit ‘train’ (depends on the app.)  Step 5: Hit ‘save’. At this point the new app will have been added to the list of stored apps. You can close all open windows. </vt:lpstr>
      <vt:lpstr>Step 1: Click on the LastApp icon  in the system tray and scroll up to ‘Applications’ and rest on the desired application. Then select ‘launch’ from the menu.   Step 2: The stored credentials will auto-fill on the login form. Click the submit button to log-in. </vt:lpstr>
    </vt:vector>
  </TitlesOfParts>
  <Company>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FullName</dc:creator>
  <cp:lastModifiedBy>cheryl</cp:lastModifiedBy>
  <cp:revision>688</cp:revision>
  <cp:lastPrinted>2012-07-13T18:01:41Z</cp:lastPrinted>
  <dcterms:created xsi:type="dcterms:W3CDTF">2010-08-09T18:59:35Z</dcterms:created>
  <dcterms:modified xsi:type="dcterms:W3CDTF">2012-09-12T18:02:24Z</dcterms:modified>
</cp:coreProperties>
</file>